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4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83" r:id="rId13"/>
    <p:sldId id="280" r:id="rId14"/>
    <p:sldId id="281" r:id="rId15"/>
    <p:sldId id="282" r:id="rId16"/>
    <p:sldId id="260" r:id="rId17"/>
    <p:sldId id="272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458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38" y="0"/>
            <a:ext cx="4278154" cy="341458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EFBA78D1-D723-4221-81C2-AEB4C3D83013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154" cy="341457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38" y="6456219"/>
            <a:ext cx="4278154" cy="341457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236C19F9-9E60-419B-B05E-3E5AC1D7B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9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C19F9-9E60-419B-B05E-3E5AC1D7B8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0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19" y="429590"/>
            <a:ext cx="114147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254" y="2173985"/>
            <a:ext cx="11429491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11" Type="http://schemas.openxmlformats.org/officeDocument/2006/relationships/image" Target="../media/image63.png"/><Relationship Id="rId5" Type="http://schemas.openxmlformats.org/officeDocument/2006/relationships/image" Target="../media/image57.jpg"/><Relationship Id="rId10" Type="http://schemas.openxmlformats.org/officeDocument/2006/relationships/image" Target="../media/image62.png"/><Relationship Id="rId4" Type="http://schemas.openxmlformats.org/officeDocument/2006/relationships/image" Target="../media/image56.jp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ia_9-11@mail.ru" TargetMode="External"/><Relationship Id="rId7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.olga@bvbinfo.ru" TargetMode="External"/><Relationship Id="rId5" Type="http://schemas.openxmlformats.org/officeDocument/2006/relationships/hyperlink" Target="mailto:Kolchanov.andrei2009@yandex.ru" TargetMode="External"/><Relationship Id="rId4" Type="http://schemas.openxmlformats.org/officeDocument/2006/relationships/hyperlink" Target="mailto:uspk@inbo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227" y="483108"/>
            <a:ext cx="2284476" cy="2282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2032" y="472440"/>
            <a:ext cx="1844039" cy="697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6611" y="518159"/>
            <a:ext cx="1083563" cy="6065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1695" y="495300"/>
            <a:ext cx="1014983" cy="6995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33400" y="5105400"/>
            <a:ext cx="11003278" cy="45719"/>
          </a:xfrm>
          <a:custGeom>
            <a:avLst/>
            <a:gdLst/>
            <a:ahLst/>
            <a:cxnLst/>
            <a:rect l="l" t="t" r="r" b="b"/>
            <a:pathLst>
              <a:path w="10866120" h="104139">
                <a:moveTo>
                  <a:pt x="0" y="0"/>
                </a:moveTo>
                <a:lnTo>
                  <a:pt x="10866120" y="103631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4390" y="4262120"/>
            <a:ext cx="8187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Проект </a:t>
            </a:r>
            <a:r>
              <a:rPr sz="4800" spc="-5" dirty="0"/>
              <a:t>«Билет</a:t>
            </a:r>
            <a:r>
              <a:rPr sz="4800" spc="5" dirty="0"/>
              <a:t> </a:t>
            </a:r>
            <a:r>
              <a:rPr sz="4800" dirty="0"/>
              <a:t>в</a:t>
            </a:r>
            <a:r>
              <a:rPr sz="4800" spc="-20" dirty="0"/>
              <a:t> </a:t>
            </a:r>
            <a:r>
              <a:rPr sz="4800" spc="-10" dirty="0"/>
              <a:t>будущее»</a:t>
            </a:r>
            <a:endParaRPr sz="480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xmlns="" id="{3353E93F-F2D6-41E1-ACD1-6D3078503957}"/>
              </a:ext>
            </a:extLst>
          </p:cNvPr>
          <p:cNvSpPr txBox="1"/>
          <p:nvPr/>
        </p:nvSpPr>
        <p:spPr>
          <a:xfrm>
            <a:off x="666394" y="5266385"/>
            <a:ext cx="337220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Краснодарский край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1876" y="1074419"/>
            <a:ext cx="11189335" cy="5651500"/>
          </a:xfrm>
          <a:custGeom>
            <a:avLst/>
            <a:gdLst/>
            <a:ahLst/>
            <a:cxnLst/>
            <a:rect l="l" t="t" r="r" b="b"/>
            <a:pathLst>
              <a:path w="11189335" h="5651500">
                <a:moveTo>
                  <a:pt x="5576316" y="929386"/>
                </a:moveTo>
                <a:lnTo>
                  <a:pt x="5575097" y="881557"/>
                </a:lnTo>
                <a:lnTo>
                  <a:pt x="5571515" y="834364"/>
                </a:lnTo>
                <a:lnTo>
                  <a:pt x="5565597" y="787844"/>
                </a:lnTo>
                <a:lnTo>
                  <a:pt x="5557431" y="742073"/>
                </a:lnTo>
                <a:lnTo>
                  <a:pt x="5547055" y="697103"/>
                </a:lnTo>
                <a:lnTo>
                  <a:pt x="5534533" y="653008"/>
                </a:lnTo>
                <a:lnTo>
                  <a:pt x="5519915" y="609815"/>
                </a:lnTo>
                <a:lnTo>
                  <a:pt x="5503278" y="567613"/>
                </a:lnTo>
                <a:lnTo>
                  <a:pt x="5484673" y="526440"/>
                </a:lnTo>
                <a:lnTo>
                  <a:pt x="5464149" y="486371"/>
                </a:lnTo>
                <a:lnTo>
                  <a:pt x="5441772" y="447446"/>
                </a:lnTo>
                <a:lnTo>
                  <a:pt x="5417604" y="409740"/>
                </a:lnTo>
                <a:lnTo>
                  <a:pt x="5391683" y="373303"/>
                </a:lnTo>
                <a:lnTo>
                  <a:pt x="5364099" y="338201"/>
                </a:lnTo>
                <a:lnTo>
                  <a:pt x="5334889" y="304469"/>
                </a:lnTo>
                <a:lnTo>
                  <a:pt x="5304117" y="272199"/>
                </a:lnTo>
                <a:lnTo>
                  <a:pt x="5271846" y="241427"/>
                </a:lnTo>
                <a:lnTo>
                  <a:pt x="5238115" y="212217"/>
                </a:lnTo>
                <a:lnTo>
                  <a:pt x="5203012" y="184632"/>
                </a:lnTo>
                <a:lnTo>
                  <a:pt x="5166576" y="158711"/>
                </a:lnTo>
                <a:lnTo>
                  <a:pt x="5128869" y="134543"/>
                </a:lnTo>
                <a:lnTo>
                  <a:pt x="5089944" y="112166"/>
                </a:lnTo>
                <a:lnTo>
                  <a:pt x="5049875" y="91643"/>
                </a:lnTo>
                <a:lnTo>
                  <a:pt x="5008702" y="73037"/>
                </a:lnTo>
                <a:lnTo>
                  <a:pt x="4966500" y="56400"/>
                </a:lnTo>
                <a:lnTo>
                  <a:pt x="4923307" y="41783"/>
                </a:lnTo>
                <a:lnTo>
                  <a:pt x="4879213" y="29260"/>
                </a:lnTo>
                <a:lnTo>
                  <a:pt x="4834242" y="18884"/>
                </a:lnTo>
                <a:lnTo>
                  <a:pt x="4788471" y="10718"/>
                </a:lnTo>
                <a:lnTo>
                  <a:pt x="4741951" y="4800"/>
                </a:lnTo>
                <a:lnTo>
                  <a:pt x="4694758" y="1219"/>
                </a:lnTo>
                <a:lnTo>
                  <a:pt x="4646930" y="0"/>
                </a:lnTo>
                <a:lnTo>
                  <a:pt x="0" y="0"/>
                </a:lnTo>
                <a:lnTo>
                  <a:pt x="0" y="4721593"/>
                </a:lnTo>
                <a:lnTo>
                  <a:pt x="1206" y="4769421"/>
                </a:lnTo>
                <a:lnTo>
                  <a:pt x="4787" y="4816627"/>
                </a:lnTo>
                <a:lnTo>
                  <a:pt x="10706" y="4863135"/>
                </a:lnTo>
                <a:lnTo>
                  <a:pt x="18872" y="4908905"/>
                </a:lnTo>
                <a:lnTo>
                  <a:pt x="29248" y="4953876"/>
                </a:lnTo>
                <a:lnTo>
                  <a:pt x="41783" y="4997970"/>
                </a:lnTo>
                <a:lnTo>
                  <a:pt x="56388" y="5041163"/>
                </a:lnTo>
                <a:lnTo>
                  <a:pt x="73025" y="5083365"/>
                </a:lnTo>
                <a:lnTo>
                  <a:pt x="91643" y="5124539"/>
                </a:lnTo>
                <a:lnTo>
                  <a:pt x="112166" y="5164607"/>
                </a:lnTo>
                <a:lnTo>
                  <a:pt x="134543" y="5203533"/>
                </a:lnTo>
                <a:lnTo>
                  <a:pt x="158724" y="5241239"/>
                </a:lnTo>
                <a:lnTo>
                  <a:pt x="184632" y="5277675"/>
                </a:lnTo>
                <a:lnTo>
                  <a:pt x="212217" y="5312791"/>
                </a:lnTo>
                <a:lnTo>
                  <a:pt x="241427" y="5346509"/>
                </a:lnTo>
                <a:lnTo>
                  <a:pt x="272211" y="5378780"/>
                </a:lnTo>
                <a:lnTo>
                  <a:pt x="304482" y="5409552"/>
                </a:lnTo>
                <a:lnTo>
                  <a:pt x="338201" y="5438775"/>
                </a:lnTo>
                <a:lnTo>
                  <a:pt x="373316" y="5466359"/>
                </a:lnTo>
                <a:lnTo>
                  <a:pt x="409752" y="5492267"/>
                </a:lnTo>
                <a:lnTo>
                  <a:pt x="447459" y="5516448"/>
                </a:lnTo>
                <a:lnTo>
                  <a:pt x="486384" y="5538825"/>
                </a:lnTo>
                <a:lnTo>
                  <a:pt x="526453" y="5559349"/>
                </a:lnTo>
                <a:lnTo>
                  <a:pt x="567626" y="5577967"/>
                </a:lnTo>
                <a:lnTo>
                  <a:pt x="609828" y="5594604"/>
                </a:lnTo>
                <a:lnTo>
                  <a:pt x="653008" y="5609209"/>
                </a:lnTo>
                <a:lnTo>
                  <a:pt x="697115" y="5621744"/>
                </a:lnTo>
                <a:lnTo>
                  <a:pt x="742073" y="5632120"/>
                </a:lnTo>
                <a:lnTo>
                  <a:pt x="787844" y="5640286"/>
                </a:lnTo>
                <a:lnTo>
                  <a:pt x="834351" y="5646204"/>
                </a:lnTo>
                <a:lnTo>
                  <a:pt x="881557" y="5649785"/>
                </a:lnTo>
                <a:lnTo>
                  <a:pt x="929386" y="5650992"/>
                </a:lnTo>
                <a:lnTo>
                  <a:pt x="5576316" y="5650992"/>
                </a:lnTo>
                <a:lnTo>
                  <a:pt x="5576316" y="929386"/>
                </a:lnTo>
                <a:close/>
              </a:path>
              <a:path w="11189335" h="5651500">
                <a:moveTo>
                  <a:pt x="11189208" y="0"/>
                </a:moveTo>
                <a:lnTo>
                  <a:pt x="6542278" y="0"/>
                </a:lnTo>
                <a:lnTo>
                  <a:pt x="6494437" y="1219"/>
                </a:lnTo>
                <a:lnTo>
                  <a:pt x="6447244" y="4800"/>
                </a:lnTo>
                <a:lnTo>
                  <a:pt x="6400724" y="10718"/>
                </a:lnTo>
                <a:lnTo>
                  <a:pt x="6354953" y="18884"/>
                </a:lnTo>
                <a:lnTo>
                  <a:pt x="6309982" y="29260"/>
                </a:lnTo>
                <a:lnTo>
                  <a:pt x="6265888" y="41783"/>
                </a:lnTo>
                <a:lnTo>
                  <a:pt x="6222695" y="56400"/>
                </a:lnTo>
                <a:lnTo>
                  <a:pt x="6180493" y="73037"/>
                </a:lnTo>
                <a:lnTo>
                  <a:pt x="6139319" y="91643"/>
                </a:lnTo>
                <a:lnTo>
                  <a:pt x="6099251" y="112166"/>
                </a:lnTo>
                <a:lnTo>
                  <a:pt x="6060325" y="134543"/>
                </a:lnTo>
                <a:lnTo>
                  <a:pt x="6022619" y="158711"/>
                </a:lnTo>
                <a:lnTo>
                  <a:pt x="5986183" y="184632"/>
                </a:lnTo>
                <a:lnTo>
                  <a:pt x="5951080" y="212217"/>
                </a:lnTo>
                <a:lnTo>
                  <a:pt x="5917349" y="241427"/>
                </a:lnTo>
                <a:lnTo>
                  <a:pt x="5885078" y="272199"/>
                </a:lnTo>
                <a:lnTo>
                  <a:pt x="5854306" y="304469"/>
                </a:lnTo>
                <a:lnTo>
                  <a:pt x="5825096" y="338201"/>
                </a:lnTo>
                <a:lnTo>
                  <a:pt x="5797512" y="373303"/>
                </a:lnTo>
                <a:lnTo>
                  <a:pt x="5771591" y="409740"/>
                </a:lnTo>
                <a:lnTo>
                  <a:pt x="5747423" y="447446"/>
                </a:lnTo>
                <a:lnTo>
                  <a:pt x="5725045" y="486371"/>
                </a:lnTo>
                <a:lnTo>
                  <a:pt x="5704522" y="526440"/>
                </a:lnTo>
                <a:lnTo>
                  <a:pt x="5685917" y="567613"/>
                </a:lnTo>
                <a:lnTo>
                  <a:pt x="5669280" y="609815"/>
                </a:lnTo>
                <a:lnTo>
                  <a:pt x="5654662" y="653008"/>
                </a:lnTo>
                <a:lnTo>
                  <a:pt x="5642140" y="697103"/>
                </a:lnTo>
                <a:lnTo>
                  <a:pt x="5631764" y="742073"/>
                </a:lnTo>
                <a:lnTo>
                  <a:pt x="5623598" y="787844"/>
                </a:lnTo>
                <a:lnTo>
                  <a:pt x="5617680" y="834364"/>
                </a:lnTo>
                <a:lnTo>
                  <a:pt x="5614098" y="881557"/>
                </a:lnTo>
                <a:lnTo>
                  <a:pt x="5612892" y="929386"/>
                </a:lnTo>
                <a:lnTo>
                  <a:pt x="5612892" y="5650992"/>
                </a:lnTo>
                <a:lnTo>
                  <a:pt x="10259822" y="5650992"/>
                </a:lnTo>
                <a:lnTo>
                  <a:pt x="10307650" y="5649785"/>
                </a:lnTo>
                <a:lnTo>
                  <a:pt x="10354843" y="5646204"/>
                </a:lnTo>
                <a:lnTo>
                  <a:pt x="10401363" y="5640286"/>
                </a:lnTo>
                <a:lnTo>
                  <a:pt x="10447134" y="5632120"/>
                </a:lnTo>
                <a:lnTo>
                  <a:pt x="10492105" y="5621744"/>
                </a:lnTo>
                <a:lnTo>
                  <a:pt x="10536199" y="5609209"/>
                </a:lnTo>
                <a:lnTo>
                  <a:pt x="10579392" y="5594604"/>
                </a:lnTo>
                <a:lnTo>
                  <a:pt x="10621594" y="5577967"/>
                </a:lnTo>
                <a:lnTo>
                  <a:pt x="10662768" y="5559349"/>
                </a:lnTo>
                <a:lnTo>
                  <a:pt x="10702836" y="5538825"/>
                </a:lnTo>
                <a:lnTo>
                  <a:pt x="10741762" y="5516448"/>
                </a:lnTo>
                <a:lnTo>
                  <a:pt x="10779468" y="5492267"/>
                </a:lnTo>
                <a:lnTo>
                  <a:pt x="10815904" y="5466359"/>
                </a:lnTo>
                <a:lnTo>
                  <a:pt x="10851007" y="5438775"/>
                </a:lnTo>
                <a:lnTo>
                  <a:pt x="10884738" y="5409552"/>
                </a:lnTo>
                <a:lnTo>
                  <a:pt x="10917009" y="5378780"/>
                </a:lnTo>
                <a:lnTo>
                  <a:pt x="10947781" y="5346509"/>
                </a:lnTo>
                <a:lnTo>
                  <a:pt x="10976991" y="5312791"/>
                </a:lnTo>
                <a:lnTo>
                  <a:pt x="11004575" y="5277675"/>
                </a:lnTo>
                <a:lnTo>
                  <a:pt x="11030496" y="5241239"/>
                </a:lnTo>
                <a:lnTo>
                  <a:pt x="11054664" y="5203533"/>
                </a:lnTo>
                <a:lnTo>
                  <a:pt x="11077042" y="5164607"/>
                </a:lnTo>
                <a:lnTo>
                  <a:pt x="11097565" y="5124539"/>
                </a:lnTo>
                <a:lnTo>
                  <a:pt x="11116170" y="5083365"/>
                </a:lnTo>
                <a:lnTo>
                  <a:pt x="11132807" y="5041163"/>
                </a:lnTo>
                <a:lnTo>
                  <a:pt x="11147425" y="4997970"/>
                </a:lnTo>
                <a:lnTo>
                  <a:pt x="11159947" y="4953876"/>
                </a:lnTo>
                <a:lnTo>
                  <a:pt x="11170323" y="4908905"/>
                </a:lnTo>
                <a:lnTo>
                  <a:pt x="11178489" y="4863135"/>
                </a:lnTo>
                <a:lnTo>
                  <a:pt x="11184407" y="4816627"/>
                </a:lnTo>
                <a:lnTo>
                  <a:pt x="11187989" y="4769421"/>
                </a:lnTo>
                <a:lnTo>
                  <a:pt x="11189208" y="4721593"/>
                </a:lnTo>
                <a:lnTo>
                  <a:pt x="11189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9972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СХЕМА</a:t>
            </a:r>
            <a:r>
              <a:rPr sz="2800" spc="15" dirty="0"/>
              <a:t> </a:t>
            </a:r>
            <a:r>
              <a:rPr sz="2800" spc="-10" dirty="0"/>
              <a:t>ОБРАЗОВАТЕЛЬНОЙ</a:t>
            </a:r>
            <a:r>
              <a:rPr sz="2800" spc="45" dirty="0"/>
              <a:t> </a:t>
            </a:r>
            <a:r>
              <a:rPr sz="2800" spc="-10" dirty="0"/>
              <a:t>ПРОГРАММЫ</a:t>
            </a:r>
            <a:r>
              <a:rPr sz="2800" spc="45" dirty="0"/>
              <a:t> </a:t>
            </a:r>
            <a:r>
              <a:rPr sz="2800" spc="-10" dirty="0"/>
              <a:t>ВЫСТАВКИ: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6380" y="1830070"/>
            <a:ext cx="422275" cy="46018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8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ТЕМАТИЧЕСКИХ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ЗАЛОВ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99183" y="1152144"/>
            <a:ext cx="9518650" cy="5499100"/>
            <a:chOff x="1599183" y="1152144"/>
            <a:chExt cx="9518650" cy="54991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979" y="3044951"/>
              <a:ext cx="3041904" cy="17114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503" y="1162812"/>
              <a:ext cx="3045587" cy="1767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3" y="4866132"/>
              <a:ext cx="3049523" cy="1784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027" y="2900172"/>
              <a:ext cx="2511552" cy="194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6027" y="4922520"/>
              <a:ext cx="2511552" cy="16642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8407" y="1152144"/>
              <a:ext cx="2519172" cy="16718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4771" y="1688592"/>
              <a:ext cx="466725" cy="919480"/>
            </a:xfrm>
            <a:custGeom>
              <a:avLst/>
              <a:gdLst/>
              <a:ahLst/>
              <a:cxnLst/>
              <a:rect l="l" t="t" r="r" b="b"/>
              <a:pathLst>
                <a:path w="466725" h="919480">
                  <a:moveTo>
                    <a:pt x="0" y="0"/>
                  </a:moveTo>
                  <a:lnTo>
                    <a:pt x="0" y="918972"/>
                  </a:lnTo>
                  <a:lnTo>
                    <a:pt x="466344" y="459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1883" y="1687956"/>
              <a:ext cx="459740" cy="920115"/>
            </a:xfrm>
            <a:custGeom>
              <a:avLst/>
              <a:gdLst/>
              <a:ahLst/>
              <a:cxnLst/>
              <a:rect l="l" t="t" r="r" b="b"/>
              <a:pathLst>
                <a:path w="459739" h="920114">
                  <a:moveTo>
                    <a:pt x="0" y="919606"/>
                  </a:moveTo>
                  <a:lnTo>
                    <a:pt x="459740" y="459866"/>
                  </a:lnTo>
                  <a:lnTo>
                    <a:pt x="0" y="0"/>
                  </a:lnTo>
                  <a:lnTo>
                    <a:pt x="459740" y="459866"/>
                  </a:lnTo>
                  <a:lnTo>
                    <a:pt x="0" y="919606"/>
                  </a:lnTo>
                  <a:close/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5791" y="2015185"/>
            <a:ext cx="781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СТ</a:t>
            </a:r>
            <a:r>
              <a:rPr sz="1800" b="1" spc="-6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РТ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85359" y="2005583"/>
            <a:ext cx="2019300" cy="4057650"/>
            <a:chOff x="4785359" y="2005583"/>
            <a:chExt cx="2019300" cy="405765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5359" y="2752343"/>
              <a:ext cx="361188" cy="5212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9931" y="4550663"/>
              <a:ext cx="361188" cy="519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45401" y="2166365"/>
              <a:ext cx="1905" cy="3884295"/>
            </a:xfrm>
            <a:custGeom>
              <a:avLst/>
              <a:gdLst/>
              <a:ahLst/>
              <a:cxnLst/>
              <a:rect l="l" t="t" r="r" b="b"/>
              <a:pathLst>
                <a:path w="1904" h="3884295">
                  <a:moveTo>
                    <a:pt x="1650" y="0"/>
                  </a:moveTo>
                  <a:lnTo>
                    <a:pt x="0" y="3883761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3095" y="2005583"/>
              <a:ext cx="321563" cy="321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3095" y="2919983"/>
              <a:ext cx="321563" cy="3215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3095" y="3867911"/>
              <a:ext cx="321563" cy="3200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3095" y="4840223"/>
              <a:ext cx="321563" cy="3200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3095" y="5728716"/>
              <a:ext cx="321563" cy="32156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959345" y="1998345"/>
            <a:ext cx="1259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Рефлексия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58710" y="2903346"/>
            <a:ext cx="15284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Профпроба</a:t>
            </a:r>
            <a:r>
              <a:rPr sz="1800" spc="-1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Профпроба</a:t>
            </a:r>
            <a:r>
              <a:rPr sz="1800" spc="-1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58710" y="4813807"/>
            <a:ext cx="1528445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Профпроба</a:t>
            </a:r>
            <a:r>
              <a:rPr sz="1800" spc="-1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3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Рефлексия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227" y="483108"/>
            <a:ext cx="2284476" cy="2282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2032" y="472440"/>
            <a:ext cx="1844039" cy="697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6611" y="518159"/>
            <a:ext cx="1083563" cy="6065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1695" y="495300"/>
            <a:ext cx="1014983" cy="6995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6394" y="5266385"/>
            <a:ext cx="337220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Краснодарский край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DBC7E1E3-096B-4F96-9A88-4702B2381E0F}"/>
              </a:ext>
            </a:extLst>
          </p:cNvPr>
          <p:cNvSpPr txBox="1">
            <a:spLocks/>
          </p:cNvSpPr>
          <p:nvPr/>
        </p:nvSpPr>
        <p:spPr>
          <a:xfrm>
            <a:off x="704799" y="3581400"/>
            <a:ext cx="9954116" cy="149553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1109345">
              <a:lnSpc>
                <a:spcPct val="80000"/>
              </a:lnSpc>
              <a:spcBef>
                <a:spcPts val="910"/>
              </a:spcBef>
            </a:pPr>
            <a:r>
              <a:rPr lang="ru-RU" sz="2800" kern="0" spc="-5" dirty="0">
                <a:solidFill>
                  <a:srgbClr val="FFFFFF"/>
                </a:solidFill>
              </a:rPr>
              <a:t>ПРОГРАММА ПОВЫШЕНИЯ КВАЛИФИКАЦИИ </a:t>
            </a:r>
            <a:r>
              <a:rPr lang="ru-RU" sz="2800" kern="0" spc="-755" dirty="0">
                <a:solidFill>
                  <a:srgbClr val="FFFFFF"/>
                </a:solidFill>
              </a:rPr>
              <a:t> </a:t>
            </a:r>
            <a:r>
              <a:rPr lang="ru-RU" sz="2800" kern="0" spc="-10" dirty="0">
                <a:solidFill>
                  <a:srgbClr val="FFFFFF"/>
                </a:solidFill>
              </a:rPr>
              <a:t>ДЛЯ </a:t>
            </a:r>
            <a:r>
              <a:rPr lang="ru-RU" sz="2800" kern="0" spc="-5" dirty="0">
                <a:solidFill>
                  <a:srgbClr val="FFFFFF"/>
                </a:solidFill>
              </a:rPr>
              <a:t>ПЕДАГОГОВ-НАВИГАТОРОВ</a:t>
            </a:r>
            <a:endParaRPr lang="ru-RU" sz="2800" kern="0" dirty="0"/>
          </a:p>
          <a:p>
            <a:pPr marL="12700" marR="5080">
              <a:lnSpc>
                <a:spcPct val="80000"/>
              </a:lnSpc>
            </a:pPr>
            <a:r>
              <a:rPr lang="ru-RU" sz="2800" kern="0" spc="-10" dirty="0">
                <a:solidFill>
                  <a:srgbClr val="FFFFFF"/>
                </a:solidFill>
              </a:rPr>
              <a:t>«МЕТОДЫ</a:t>
            </a:r>
            <a:r>
              <a:rPr lang="ru-RU" sz="2800" kern="0" spc="30" dirty="0">
                <a:solidFill>
                  <a:srgbClr val="FFFFFF"/>
                </a:solidFill>
              </a:rPr>
              <a:t> </a:t>
            </a:r>
            <a:r>
              <a:rPr lang="ru-RU" sz="2800" kern="0" spc="-5" dirty="0">
                <a:solidFill>
                  <a:srgbClr val="FFFFFF"/>
                </a:solidFill>
              </a:rPr>
              <a:t>И</a:t>
            </a:r>
            <a:r>
              <a:rPr lang="ru-RU" sz="2800" kern="0" spc="10" dirty="0">
                <a:solidFill>
                  <a:srgbClr val="FFFFFF"/>
                </a:solidFill>
              </a:rPr>
              <a:t> </a:t>
            </a:r>
            <a:r>
              <a:rPr lang="ru-RU" sz="2800" kern="0" spc="-10" dirty="0">
                <a:solidFill>
                  <a:srgbClr val="FFFFFF"/>
                </a:solidFill>
              </a:rPr>
              <a:t>МЕТОДИКИ</a:t>
            </a:r>
            <a:r>
              <a:rPr lang="ru-RU" sz="2800" kern="0" spc="45" dirty="0">
                <a:solidFill>
                  <a:srgbClr val="FFFFFF"/>
                </a:solidFill>
              </a:rPr>
              <a:t> </a:t>
            </a:r>
            <a:r>
              <a:rPr lang="ru-RU" sz="2800" kern="0" spc="-10" dirty="0">
                <a:solidFill>
                  <a:srgbClr val="FFFFFF"/>
                </a:solidFill>
              </a:rPr>
              <a:t>ПРОФОРИЕНТАЦИОННОЙ </a:t>
            </a:r>
            <a:r>
              <a:rPr lang="ru-RU" sz="2800" kern="0" spc="-5" dirty="0">
                <a:solidFill>
                  <a:srgbClr val="FFFFFF"/>
                </a:solidFill>
              </a:rPr>
              <a:t> РАБОТЫ»</a:t>
            </a:r>
            <a:r>
              <a:rPr lang="ru-RU" sz="2800" kern="0" spc="5" dirty="0">
                <a:solidFill>
                  <a:srgbClr val="FFFFFF"/>
                </a:solidFill>
              </a:rPr>
              <a:t> </a:t>
            </a:r>
            <a:r>
              <a:rPr lang="ru-RU" sz="2800" kern="0" spc="-5" dirty="0">
                <a:solidFill>
                  <a:srgbClr val="FFFFFF"/>
                </a:solidFill>
              </a:rPr>
              <a:t>В</a:t>
            </a:r>
            <a:r>
              <a:rPr lang="ru-RU" sz="2800" kern="0" spc="-15" dirty="0">
                <a:solidFill>
                  <a:srgbClr val="FFFFFF"/>
                </a:solidFill>
              </a:rPr>
              <a:t> </a:t>
            </a:r>
            <a:r>
              <a:rPr lang="ru-RU" sz="2800" kern="0" spc="-5" dirty="0">
                <a:solidFill>
                  <a:srgbClr val="FFFFFF"/>
                </a:solidFill>
              </a:rPr>
              <a:t>РАМКАХ</a:t>
            </a:r>
            <a:r>
              <a:rPr lang="ru-RU" sz="2800" kern="0" dirty="0">
                <a:solidFill>
                  <a:srgbClr val="FFFFFF"/>
                </a:solidFill>
              </a:rPr>
              <a:t> </a:t>
            </a:r>
            <a:r>
              <a:rPr lang="ru-RU" sz="2800" kern="0" spc="-5" dirty="0">
                <a:solidFill>
                  <a:srgbClr val="FFFFFF"/>
                </a:solidFill>
              </a:rPr>
              <a:t>ПРОЕКТА</a:t>
            </a:r>
            <a:r>
              <a:rPr lang="ru-RU" sz="2800" kern="0" spc="25" dirty="0">
                <a:solidFill>
                  <a:srgbClr val="FFFFFF"/>
                </a:solidFill>
              </a:rPr>
              <a:t> </a:t>
            </a:r>
            <a:r>
              <a:rPr lang="ru-RU" sz="2800" kern="0" spc="-10" dirty="0">
                <a:solidFill>
                  <a:srgbClr val="FFFFFF"/>
                </a:solidFill>
              </a:rPr>
              <a:t>«БИЛЕТ</a:t>
            </a:r>
            <a:r>
              <a:rPr lang="ru-RU" sz="2800" kern="0" spc="10" dirty="0">
                <a:solidFill>
                  <a:srgbClr val="FFFFFF"/>
                </a:solidFill>
              </a:rPr>
              <a:t> </a:t>
            </a:r>
            <a:r>
              <a:rPr lang="ru-RU" sz="2800" kern="0" spc="-5" dirty="0">
                <a:solidFill>
                  <a:srgbClr val="FFFFFF"/>
                </a:solidFill>
              </a:rPr>
              <a:t>В БУДУЩЕЕ»</a:t>
            </a:r>
            <a:endParaRPr lang="ru-RU" sz="2800" kern="0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AA7DC548-31A3-41F1-A9EC-47CC47145857}"/>
              </a:ext>
            </a:extLst>
          </p:cNvPr>
          <p:cNvSpPr/>
          <p:nvPr/>
        </p:nvSpPr>
        <p:spPr>
          <a:xfrm>
            <a:off x="533400" y="5181600"/>
            <a:ext cx="11003278" cy="45719"/>
          </a:xfrm>
          <a:custGeom>
            <a:avLst/>
            <a:gdLst/>
            <a:ahLst/>
            <a:cxnLst/>
            <a:rect l="l" t="t" r="r" b="b"/>
            <a:pathLst>
              <a:path w="10866120" h="104139">
                <a:moveTo>
                  <a:pt x="0" y="0"/>
                </a:moveTo>
                <a:lnTo>
                  <a:pt x="10866120" y="103631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22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48836"/>
              </p:ext>
            </p:extLst>
          </p:nvPr>
        </p:nvGraphicFramePr>
        <p:xfrm>
          <a:off x="685800" y="2800802"/>
          <a:ext cx="8743315" cy="3220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0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8959">
                <a:tc>
                  <a:txBody>
                    <a:bodyPr/>
                    <a:lstStyle/>
                    <a:p>
                      <a:pPr marL="427990" marR="32308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5" dirty="0">
                          <a:latin typeface="Segoe UI"/>
                          <a:cs typeface="Segoe UI"/>
                        </a:rPr>
                        <a:t>36</a:t>
                      </a:r>
                      <a:r>
                        <a:rPr sz="2400" b="1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ак.часов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24130" marB="0"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онлайн-формат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,</a:t>
                      </a:r>
                      <a:r>
                        <a:rPr sz="18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доступ</a:t>
                      </a:r>
                      <a:r>
                        <a:rPr sz="18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к</a:t>
                      </a: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Segoe UI"/>
                          <a:cs typeface="Segoe UI"/>
                        </a:rPr>
                        <a:t>материалам</a:t>
                      </a:r>
                      <a:r>
                        <a:rPr sz="18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latin typeface="Segoe UI"/>
                          <a:cs typeface="Segoe UI"/>
                        </a:rPr>
                        <a:t>24/7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26034" marB="0"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6195">
                <a:tc>
                  <a:txBody>
                    <a:bodyPr/>
                    <a:lstStyle/>
                    <a:p>
                      <a:pPr marR="3230880"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88620" marR="3230880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06.09.</a:t>
                      </a:r>
                      <a:r>
                        <a:rPr sz="18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запуск</a:t>
                      </a:r>
                    </a:p>
                    <a:p>
                      <a:pPr marL="117475" marR="32308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Segoe UI"/>
                          <a:cs typeface="Segoe UI"/>
                        </a:rPr>
                        <a:t>Telegram-канала</a:t>
                      </a:r>
                      <a:r>
                        <a:rPr sz="18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и</a:t>
                      </a:r>
                    </a:p>
                    <a:p>
                      <a:pPr marL="22225">
                        <a:lnSpc>
                          <a:spcPct val="100000"/>
                        </a:lnSpc>
                        <a:tabLst>
                          <a:tab pos="344805" algn="l"/>
                          <a:tab pos="5528310" algn="l"/>
                        </a:tabLst>
                      </a:pPr>
                      <a:r>
                        <a:rPr sz="1800" u="heavy" dirty="0">
                          <a:uFill>
                            <a:solidFill>
                              <a:srgbClr val="0FAC9B"/>
                            </a:solidFill>
                          </a:uFill>
                          <a:latin typeface="Segoe UI"/>
                          <a:cs typeface="Segoe UI"/>
                        </a:rPr>
                        <a:t> 	</a:t>
                      </a:r>
                      <a:r>
                        <a:rPr sz="1800" u="heavy" spc="-5" dirty="0">
                          <a:uFill>
                            <a:solidFill>
                              <a:srgbClr val="0FAC9B"/>
                            </a:solidFill>
                          </a:uFill>
                          <a:latin typeface="Segoe UI"/>
                          <a:cs typeface="Segoe UI"/>
                        </a:rPr>
                        <a:t>Telegram-чата	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28575">
                      <a:solidFill>
                        <a:srgbClr val="0FAC9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13.09.-29.10.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Segoe UI"/>
                          <a:cs typeface="Segoe UI"/>
                        </a:rPr>
                        <a:t>реализация</a:t>
                      </a:r>
                      <a:r>
                        <a:rPr sz="18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программы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28575">
                      <a:solidFill>
                        <a:srgbClr val="0FAC9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080">
                <a:tc>
                  <a:txBody>
                    <a:bodyPr/>
                    <a:lstStyle/>
                    <a:p>
                      <a:pPr marR="3230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28676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5000</a:t>
                      </a:r>
                      <a:r>
                        <a:rPr sz="1800" b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слушателей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из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R="3349625" algn="ctr">
                        <a:lnSpc>
                          <a:spcPts val="1989"/>
                        </a:lnSpc>
                      </a:pPr>
                      <a:r>
                        <a:rPr sz="1800" b="1" dirty="0">
                          <a:latin typeface="Segoe UI"/>
                          <a:cs typeface="Segoe UI"/>
                        </a:rPr>
                        <a:t>8</a:t>
                      </a:r>
                      <a:r>
                        <a:rPr sz="1800" b="1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latin typeface="Segoe UI"/>
                          <a:cs typeface="Segoe UI"/>
                        </a:rPr>
                        <a:t>ФО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sz="1800" b="1" dirty="0">
                          <a:latin typeface="Segoe UI"/>
                          <a:cs typeface="Segoe UI"/>
                        </a:rPr>
                        <a:t>до</a:t>
                      </a:r>
                      <a:r>
                        <a:rPr sz="1800" b="1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latin typeface="Segoe UI"/>
                          <a:cs typeface="Segoe UI"/>
                        </a:rPr>
                        <a:t>31.11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.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Segoe UI"/>
                          <a:cs typeface="Segoe UI"/>
                        </a:rPr>
                        <a:t>выдача</a:t>
                      </a:r>
                      <a:r>
                        <a:rPr sz="18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удостоверений</a:t>
                      </a:r>
                      <a:r>
                        <a:rPr sz="18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о</a:t>
                      </a:r>
                      <a:r>
                        <a:rPr sz="18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ПК</a:t>
                      </a:r>
                    </a:p>
                  </a:txBody>
                  <a:tcPr marL="0" marR="0" marT="267970" marB="0"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7676" y="637092"/>
            <a:ext cx="3122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О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ПРОГРАММЕ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962400" y="1178766"/>
            <a:ext cx="3671570" cy="84455"/>
            <a:chOff x="1082028" y="1178766"/>
            <a:chExt cx="3671570" cy="84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28" y="1178766"/>
              <a:ext cx="3671349" cy="839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3282" y="1200150"/>
              <a:ext cx="3610610" cy="0"/>
            </a:xfrm>
            <a:custGeom>
              <a:avLst/>
              <a:gdLst/>
              <a:ahLst/>
              <a:cxnLst/>
              <a:rect l="l" t="t" r="r" b="b"/>
              <a:pathLst>
                <a:path w="3610610">
                  <a:moveTo>
                    <a:pt x="0" y="0"/>
                  </a:moveTo>
                  <a:lnTo>
                    <a:pt x="3610102" y="0"/>
                  </a:lnTo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85800" y="2084768"/>
            <a:ext cx="5593080" cy="480695"/>
            <a:chOff x="6589776" y="2084768"/>
            <a:chExt cx="5593080" cy="4806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6505" y="2159541"/>
              <a:ext cx="405316" cy="4053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2834" y="2152268"/>
              <a:ext cx="276225" cy="381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9776" y="2084768"/>
              <a:ext cx="5593080" cy="1007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30162" y="2114549"/>
              <a:ext cx="5506085" cy="0"/>
            </a:xfrm>
            <a:custGeom>
              <a:avLst/>
              <a:gdLst/>
              <a:ahLst/>
              <a:cxnLst/>
              <a:rect l="l" t="t" r="r" b="b"/>
              <a:pathLst>
                <a:path w="5506084">
                  <a:moveTo>
                    <a:pt x="0" y="0"/>
                  </a:moveTo>
                  <a:lnTo>
                    <a:pt x="5505704" y="0"/>
                  </a:lnTo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4843" y="3544508"/>
            <a:ext cx="431764" cy="3985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4488" y="5141595"/>
            <a:ext cx="380791" cy="190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406" y="5077319"/>
            <a:ext cx="571500" cy="3328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9140" y="4776026"/>
            <a:ext cx="5548883" cy="1007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280" y="5989320"/>
            <a:ext cx="5571743" cy="10077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25413" y="3408378"/>
            <a:ext cx="5563235" cy="668655"/>
            <a:chOff x="6629389" y="3408378"/>
            <a:chExt cx="5563235" cy="66865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9389" y="3408378"/>
              <a:ext cx="5562609" cy="839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39755" y="3505200"/>
              <a:ext cx="714755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130" y="468630"/>
            <a:ext cx="3611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ПРОЦЕСС</a:t>
            </a:r>
            <a:r>
              <a:rPr spc="-55" dirty="0"/>
              <a:t> </a:t>
            </a:r>
            <a:r>
              <a:rPr spc="-5" dirty="0"/>
              <a:t>ОБУЧЕНИЯ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278" y="1036182"/>
            <a:ext cx="4081779" cy="90170"/>
            <a:chOff x="431278" y="1036182"/>
            <a:chExt cx="4081779" cy="90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78" y="1036182"/>
              <a:ext cx="4081312" cy="900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2534" y="1056893"/>
              <a:ext cx="4020820" cy="7620"/>
            </a:xfrm>
            <a:custGeom>
              <a:avLst/>
              <a:gdLst/>
              <a:ahLst/>
              <a:cxnLst/>
              <a:rect l="l" t="t" r="r" b="b"/>
              <a:pathLst>
                <a:path w="4020820" h="7619">
                  <a:moveTo>
                    <a:pt x="0" y="7492"/>
                  </a:moveTo>
                  <a:lnTo>
                    <a:pt x="4020312" y="0"/>
                  </a:lnTo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9577" y="1808226"/>
            <a:ext cx="4854575" cy="351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Структура образовательной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программы</a:t>
            </a:r>
            <a:endParaRPr sz="3200">
              <a:latin typeface="Calibri"/>
              <a:cs typeface="Calibri"/>
            </a:endParaRPr>
          </a:p>
          <a:p>
            <a:pPr marL="12700" marR="220345" algn="just">
              <a:lnSpc>
                <a:spcPct val="100000"/>
              </a:lnSpc>
              <a:spcBef>
                <a:spcPts val="2525"/>
              </a:spcBef>
              <a:tabLst>
                <a:tab pos="835025" algn="l"/>
                <a:tab pos="3362325" algn="l"/>
              </a:tabLst>
            </a:pPr>
            <a:r>
              <a:rPr sz="1600" spc="-5" dirty="0">
                <a:latin typeface="Segoe UI"/>
                <a:cs typeface="Segoe UI"/>
              </a:rPr>
              <a:t>В рамках программы участники </a:t>
            </a:r>
            <a:r>
              <a:rPr sz="1600" spc="-10" dirty="0">
                <a:latin typeface="Segoe UI"/>
                <a:cs typeface="Segoe UI"/>
              </a:rPr>
              <a:t>получат</a:t>
            </a:r>
            <a:r>
              <a:rPr sz="1600" spc="4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доступ </a:t>
            </a:r>
            <a:r>
              <a:rPr sz="1600" b="1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к</a:t>
            </a:r>
            <a:r>
              <a:rPr sz="1600" b="1" dirty="0">
                <a:latin typeface="Segoe UI"/>
                <a:cs typeface="Segoe UI"/>
              </a:rPr>
              <a:t>	</a:t>
            </a:r>
            <a:r>
              <a:rPr sz="1600" b="1" spc="-10" dirty="0">
                <a:latin typeface="Segoe UI"/>
                <a:cs typeface="Segoe UI"/>
              </a:rPr>
              <a:t>об</a:t>
            </a:r>
            <a:r>
              <a:rPr sz="1600" b="1" spc="-15" dirty="0">
                <a:latin typeface="Segoe UI"/>
                <a:cs typeface="Segoe UI"/>
              </a:rPr>
              <a:t>р</a:t>
            </a:r>
            <a:r>
              <a:rPr sz="1600" b="1" spc="-5" dirty="0">
                <a:latin typeface="Segoe UI"/>
                <a:cs typeface="Segoe UI"/>
              </a:rPr>
              <a:t>а</a:t>
            </a:r>
            <a:r>
              <a:rPr sz="1600" b="1" spc="5" dirty="0">
                <a:latin typeface="Segoe UI"/>
                <a:cs typeface="Segoe UI"/>
              </a:rPr>
              <a:t>з</a:t>
            </a:r>
            <a:r>
              <a:rPr sz="1600" b="1" dirty="0">
                <a:latin typeface="Segoe UI"/>
                <a:cs typeface="Segoe UI"/>
              </a:rPr>
              <a:t>о</a:t>
            </a:r>
            <a:r>
              <a:rPr sz="1600" b="1" spc="-5" dirty="0">
                <a:latin typeface="Segoe UI"/>
                <a:cs typeface="Segoe UI"/>
              </a:rPr>
              <a:t>вательн</a:t>
            </a:r>
            <a:r>
              <a:rPr sz="1600" b="1" spc="-15" dirty="0">
                <a:latin typeface="Segoe UI"/>
                <a:cs typeface="Segoe UI"/>
              </a:rPr>
              <a:t>ы</a:t>
            </a:r>
            <a:r>
              <a:rPr sz="1600" b="1" spc="-5" dirty="0">
                <a:latin typeface="Segoe UI"/>
                <a:cs typeface="Segoe UI"/>
              </a:rPr>
              <a:t>м</a:t>
            </a:r>
            <a:r>
              <a:rPr sz="1600" b="1" dirty="0">
                <a:latin typeface="Segoe UI"/>
                <a:cs typeface="Segoe UI"/>
              </a:rPr>
              <a:t>	</a:t>
            </a:r>
            <a:r>
              <a:rPr sz="1600" b="1" spc="-5" dirty="0">
                <a:latin typeface="Segoe UI"/>
                <a:cs typeface="Segoe UI"/>
              </a:rPr>
              <a:t>ма</a:t>
            </a:r>
            <a:r>
              <a:rPr sz="1600" b="1" spc="-10" dirty="0">
                <a:latin typeface="Segoe UI"/>
                <a:cs typeface="Segoe UI"/>
              </a:rPr>
              <a:t>т</a:t>
            </a:r>
            <a:r>
              <a:rPr sz="1600" b="1" spc="-5" dirty="0">
                <a:latin typeface="Segoe UI"/>
                <a:cs typeface="Segoe UI"/>
              </a:rPr>
              <a:t>е</a:t>
            </a:r>
            <a:r>
              <a:rPr sz="1600" b="1" spc="-10" dirty="0">
                <a:latin typeface="Segoe UI"/>
                <a:cs typeface="Segoe UI"/>
              </a:rPr>
              <a:t>риала</a:t>
            </a:r>
            <a:r>
              <a:rPr sz="1600" b="1" spc="-5" dirty="0">
                <a:latin typeface="Segoe UI"/>
                <a:cs typeface="Segoe UI"/>
              </a:rPr>
              <a:t>м</a:t>
            </a:r>
            <a:r>
              <a:rPr sz="1600" spc="-5" dirty="0">
                <a:latin typeface="Segoe UI"/>
                <a:cs typeface="Segoe UI"/>
              </a:rPr>
              <a:t>,  размещенным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платформе,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пакет </a:t>
            </a:r>
            <a:r>
              <a:rPr sz="1600" b="1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инструктивно-методических</a:t>
            </a:r>
            <a:r>
              <a:rPr sz="1600" b="1" spc="-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материалов</a:t>
            </a:r>
            <a:r>
              <a:rPr sz="1600" b="1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реализации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диагностических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практических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мероприятий</a:t>
            </a:r>
            <a:r>
              <a:rPr sz="1600" spc="-5" dirty="0">
                <a:latin typeface="Segoe UI"/>
                <a:cs typeface="Segoe UI"/>
              </a:rPr>
              <a:t> проекта,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профессиональную </a:t>
            </a:r>
            <a:r>
              <a:rPr sz="1600" b="1" spc="-4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помощь и </a:t>
            </a:r>
            <a:r>
              <a:rPr sz="1600" b="1" spc="-10" dirty="0">
                <a:latin typeface="Segoe UI"/>
                <a:cs typeface="Segoe UI"/>
              </a:rPr>
              <a:t>сопровождение </a:t>
            </a:r>
            <a:r>
              <a:rPr sz="1600" spc="-5" dirty="0">
                <a:latin typeface="Segoe UI"/>
                <a:cs typeface="Segoe UI"/>
              </a:rPr>
              <a:t>в рамках проекта, а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также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расширят</a:t>
            </a:r>
            <a:r>
              <a:rPr sz="1600" dirty="0">
                <a:latin typeface="Segoe UI"/>
                <a:cs typeface="Segoe UI"/>
              </a:rPr>
              <a:t> сеть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социальных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профессиональных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контактов.</a:t>
            </a:r>
            <a:endParaRPr sz="1600">
              <a:latin typeface="Segoe UI"/>
              <a:cs typeface="Segoe U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887973" y="1054861"/>
          <a:ext cx="6004560" cy="5247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4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1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Теоретическая</a:t>
                      </a:r>
                      <a:r>
                        <a:rPr sz="18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latin typeface="Segoe UI"/>
                          <a:cs typeface="Segoe UI"/>
                        </a:rPr>
                        <a:t>(лекционная)</a:t>
                      </a:r>
                      <a:r>
                        <a:rPr sz="1800" b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latin typeface="Segoe UI"/>
                          <a:cs typeface="Segoe UI"/>
                        </a:rPr>
                        <a:t>часть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R="825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формате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видеолекций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 от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ведущих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 экспертов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в 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области психологии, воспитания, профориентологии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и 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др.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65735" marB="0">
                    <a:lnT w="28575">
                      <a:solidFill>
                        <a:srgbClr val="0FAC9B"/>
                      </a:solidFill>
                      <a:prstDash val="solid"/>
                    </a:lnT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Практико-консультационная</a:t>
                      </a:r>
                      <a:r>
                        <a:rPr sz="1800" b="1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latin typeface="Segoe UI"/>
                          <a:cs typeface="Segoe UI"/>
                        </a:rPr>
                        <a:t>часть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формате</a:t>
                      </a:r>
                      <a:r>
                        <a:rPr sz="18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вебинаров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и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онлайн-консультаций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T w="28575">
                      <a:solidFill>
                        <a:srgbClr val="0FAC9B"/>
                      </a:solidFill>
                      <a:prstDash val="solid"/>
                    </a:lnT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5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dirty="0">
                          <a:latin typeface="Segoe UI"/>
                          <a:cs typeface="Segoe UI"/>
                        </a:rPr>
                        <a:t>Самостоятельная</a:t>
                      </a:r>
                      <a:r>
                        <a:rPr sz="1800" b="1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latin typeface="Segoe UI"/>
                          <a:cs typeface="Segoe UI"/>
                        </a:rPr>
                        <a:t>работа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R="8445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46735" algn="l"/>
                          <a:tab pos="2747645" algn="l"/>
                          <a:tab pos="4663440" algn="l"/>
                        </a:tabLst>
                      </a:pPr>
                      <a:r>
                        <a:rPr sz="1800" dirty="0">
                          <a:latin typeface="Segoe UI"/>
                          <a:cs typeface="Segoe UI"/>
                        </a:rPr>
                        <a:t>с	</a:t>
                      </a:r>
                      <a:r>
                        <a:rPr sz="1800" spc="10" dirty="0">
                          <a:latin typeface="Segoe UI"/>
                          <a:cs typeface="Segoe UI"/>
                        </a:rPr>
                        <a:t>и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с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п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ол</a:t>
                      </a:r>
                      <a:r>
                        <a:rPr sz="1800" spc="10" dirty="0">
                          <a:latin typeface="Segoe UI"/>
                          <a:cs typeface="Segoe UI"/>
                        </a:rPr>
                        <a:t>ь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зо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ан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ие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м	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ме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т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одиче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с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ки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х	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м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а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т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е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ри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а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л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ов 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образовательной</a:t>
                      </a:r>
                      <a:r>
                        <a:rPr sz="18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программы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04139" marB="0">
                    <a:lnT w="28575">
                      <a:solidFill>
                        <a:srgbClr val="0FAC9B"/>
                      </a:solidFill>
                      <a:prstDash val="solid"/>
                    </a:lnT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Итоговая</a:t>
                      </a:r>
                      <a:r>
                        <a:rPr sz="1800" b="1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latin typeface="Segoe UI"/>
                          <a:cs typeface="Segoe UI"/>
                        </a:rPr>
                        <a:t>аттестация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R="4102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формате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диагностического</a:t>
                      </a:r>
                      <a:r>
                        <a:rPr sz="18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онлайн-тестирования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и </a:t>
                      </a:r>
                      <a:r>
                        <a:rPr sz="1800" spc="-4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анкетирования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6990" marB="0">
                    <a:lnT w="28575">
                      <a:solidFill>
                        <a:srgbClr val="0FAC9B"/>
                      </a:solidFill>
                      <a:prstDash val="solid"/>
                    </a:lnT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b="1" spc="-5" dirty="0">
                          <a:latin typeface="Segoe UI"/>
                          <a:cs typeface="Segoe UI"/>
                        </a:rPr>
                        <a:t>Проектная</a:t>
                      </a:r>
                      <a:r>
                        <a:rPr sz="1800" b="1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latin typeface="Segoe UI"/>
                          <a:cs typeface="Segoe UI"/>
                        </a:rPr>
                        <a:t>часть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рамках</a:t>
                      </a:r>
                      <a:r>
                        <a:rPr sz="18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региональных профориентационных</a:t>
                      </a:r>
                      <a:r>
                        <a:rPr sz="18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latin typeface="Segoe UI"/>
                          <a:cs typeface="Segoe UI"/>
                        </a:rPr>
                        <a:t>практик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98425" marB="0">
                    <a:lnT w="28575">
                      <a:solidFill>
                        <a:srgbClr val="0FAC9B"/>
                      </a:solidFill>
                      <a:prstDash val="solid"/>
                    </a:lnT>
                    <a:lnB w="28575">
                      <a:solidFill>
                        <a:srgbClr val="0FAC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7588" y="2459672"/>
            <a:ext cx="6092952" cy="100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722" y="3380946"/>
            <a:ext cx="6065547" cy="8397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7588" y="4418012"/>
            <a:ext cx="6092952" cy="100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722" y="5363670"/>
            <a:ext cx="6065547" cy="839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722" y="6293373"/>
            <a:ext cx="6065547" cy="8397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722" y="1046178"/>
            <a:ext cx="6065547" cy="839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204" y="981583"/>
            <a:ext cx="10942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участию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проекте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приглашаются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специалисты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5" dirty="0">
                <a:latin typeface="Arial"/>
                <a:cs typeface="Arial"/>
              </a:rPr>
              <a:t>проактивной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профессиональной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позицией: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363" y="151892"/>
            <a:ext cx="8266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РЕКОМЕНДАЦИИ</a:t>
            </a:r>
            <a:r>
              <a:rPr spc="-20" dirty="0"/>
              <a:t> </a:t>
            </a:r>
            <a:r>
              <a:rPr dirty="0"/>
              <a:t>К </a:t>
            </a:r>
            <a:r>
              <a:rPr spc="-5" dirty="0"/>
              <a:t>УЧАСТНИКАМ</a:t>
            </a:r>
            <a:r>
              <a:rPr dirty="0"/>
              <a:t> ПРОГРАММЫ</a:t>
            </a:r>
          </a:p>
        </p:txBody>
      </p:sp>
      <p:sp>
        <p:nvSpPr>
          <p:cNvPr id="4" name="object 4"/>
          <p:cNvSpPr/>
          <p:nvPr/>
        </p:nvSpPr>
        <p:spPr>
          <a:xfrm>
            <a:off x="966977" y="1794510"/>
            <a:ext cx="4110354" cy="923925"/>
          </a:xfrm>
          <a:custGeom>
            <a:avLst/>
            <a:gdLst/>
            <a:ahLst/>
            <a:cxnLst/>
            <a:rect l="l" t="t" r="r" b="b"/>
            <a:pathLst>
              <a:path w="4110354" h="923925">
                <a:moveTo>
                  <a:pt x="4110228" y="923543"/>
                </a:moveTo>
                <a:lnTo>
                  <a:pt x="461772" y="923543"/>
                </a:lnTo>
                <a:lnTo>
                  <a:pt x="0" y="461772"/>
                </a:lnTo>
                <a:lnTo>
                  <a:pt x="461772" y="0"/>
                </a:lnTo>
                <a:lnTo>
                  <a:pt x="4110228" y="0"/>
                </a:lnTo>
                <a:lnTo>
                  <a:pt x="4110228" y="923543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5879" y="1890776"/>
            <a:ext cx="29216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Segoe UI"/>
                <a:cs typeface="Segoe UI"/>
              </a:rPr>
              <a:t>проявляющие </a:t>
            </a:r>
            <a:r>
              <a:rPr sz="1500" spc="-10" dirty="0">
                <a:latin typeface="Segoe UI"/>
                <a:cs typeface="Segoe UI"/>
              </a:rPr>
              <a:t>интерес</a:t>
            </a:r>
            <a:r>
              <a:rPr sz="1500" dirty="0">
                <a:latin typeface="Segoe UI"/>
                <a:cs typeface="Segoe UI"/>
              </a:rPr>
              <a:t> в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области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профориентационных практик </a:t>
            </a:r>
            <a:r>
              <a:rPr sz="1500" dirty="0">
                <a:latin typeface="Segoe UI"/>
                <a:cs typeface="Segoe UI"/>
              </a:rPr>
              <a:t>и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самоопределения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молодежи</a:t>
            </a:r>
            <a:endParaRPr sz="1500"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8665" y="1854961"/>
            <a:ext cx="949325" cy="949325"/>
            <a:chOff x="248665" y="1854961"/>
            <a:chExt cx="949325" cy="9493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65" y="1867661"/>
              <a:ext cx="923544" cy="9235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1365" y="1867661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772"/>
                  </a:moveTo>
                  <a:lnTo>
                    <a:pt x="2384" y="414560"/>
                  </a:lnTo>
                  <a:lnTo>
                    <a:pt x="9381" y="368712"/>
                  </a:lnTo>
                  <a:lnTo>
                    <a:pt x="20760" y="324460"/>
                  </a:lnTo>
                  <a:lnTo>
                    <a:pt x="36288" y="282035"/>
                  </a:lnTo>
                  <a:lnTo>
                    <a:pt x="55733" y="241670"/>
                  </a:lnTo>
                  <a:lnTo>
                    <a:pt x="78863" y="203596"/>
                  </a:lnTo>
                  <a:lnTo>
                    <a:pt x="105446" y="168047"/>
                  </a:lnTo>
                  <a:lnTo>
                    <a:pt x="135250" y="135254"/>
                  </a:lnTo>
                  <a:lnTo>
                    <a:pt x="168042" y="105450"/>
                  </a:lnTo>
                  <a:lnTo>
                    <a:pt x="203591" y="78866"/>
                  </a:lnTo>
                  <a:lnTo>
                    <a:pt x="241664" y="55736"/>
                  </a:lnTo>
                  <a:lnTo>
                    <a:pt x="282029" y="36290"/>
                  </a:lnTo>
                  <a:lnTo>
                    <a:pt x="324455" y="20761"/>
                  </a:lnTo>
                  <a:lnTo>
                    <a:pt x="368709" y="9382"/>
                  </a:lnTo>
                  <a:lnTo>
                    <a:pt x="414558" y="2384"/>
                  </a:lnTo>
                  <a:lnTo>
                    <a:pt x="461772" y="0"/>
                  </a:lnTo>
                  <a:lnTo>
                    <a:pt x="508985" y="2384"/>
                  </a:lnTo>
                  <a:lnTo>
                    <a:pt x="554834" y="9382"/>
                  </a:lnTo>
                  <a:lnTo>
                    <a:pt x="599088" y="20761"/>
                  </a:lnTo>
                  <a:lnTo>
                    <a:pt x="641514" y="36290"/>
                  </a:lnTo>
                  <a:lnTo>
                    <a:pt x="681879" y="55736"/>
                  </a:lnTo>
                  <a:lnTo>
                    <a:pt x="719952" y="78866"/>
                  </a:lnTo>
                  <a:lnTo>
                    <a:pt x="755501" y="105450"/>
                  </a:lnTo>
                  <a:lnTo>
                    <a:pt x="788293" y="135254"/>
                  </a:lnTo>
                  <a:lnTo>
                    <a:pt x="818097" y="168047"/>
                  </a:lnTo>
                  <a:lnTo>
                    <a:pt x="844680" y="203596"/>
                  </a:lnTo>
                  <a:lnTo>
                    <a:pt x="867810" y="241670"/>
                  </a:lnTo>
                  <a:lnTo>
                    <a:pt x="887255" y="282035"/>
                  </a:lnTo>
                  <a:lnTo>
                    <a:pt x="902783" y="324460"/>
                  </a:lnTo>
                  <a:lnTo>
                    <a:pt x="914162" y="368712"/>
                  </a:lnTo>
                  <a:lnTo>
                    <a:pt x="921159" y="414560"/>
                  </a:lnTo>
                  <a:lnTo>
                    <a:pt x="923544" y="461772"/>
                  </a:lnTo>
                  <a:lnTo>
                    <a:pt x="921159" y="508983"/>
                  </a:lnTo>
                  <a:lnTo>
                    <a:pt x="914162" y="554831"/>
                  </a:lnTo>
                  <a:lnTo>
                    <a:pt x="902783" y="599083"/>
                  </a:lnTo>
                  <a:lnTo>
                    <a:pt x="887255" y="641508"/>
                  </a:lnTo>
                  <a:lnTo>
                    <a:pt x="867810" y="681873"/>
                  </a:lnTo>
                  <a:lnTo>
                    <a:pt x="844680" y="719947"/>
                  </a:lnTo>
                  <a:lnTo>
                    <a:pt x="818097" y="755496"/>
                  </a:lnTo>
                  <a:lnTo>
                    <a:pt x="788293" y="788288"/>
                  </a:lnTo>
                  <a:lnTo>
                    <a:pt x="755501" y="818093"/>
                  </a:lnTo>
                  <a:lnTo>
                    <a:pt x="719952" y="844676"/>
                  </a:lnTo>
                  <a:lnTo>
                    <a:pt x="681879" y="867807"/>
                  </a:lnTo>
                  <a:lnTo>
                    <a:pt x="641514" y="887253"/>
                  </a:lnTo>
                  <a:lnTo>
                    <a:pt x="599088" y="902782"/>
                  </a:lnTo>
                  <a:lnTo>
                    <a:pt x="554834" y="914161"/>
                  </a:lnTo>
                  <a:lnTo>
                    <a:pt x="508985" y="921159"/>
                  </a:lnTo>
                  <a:lnTo>
                    <a:pt x="461772" y="923543"/>
                  </a:lnTo>
                  <a:lnTo>
                    <a:pt x="414558" y="921159"/>
                  </a:lnTo>
                  <a:lnTo>
                    <a:pt x="368709" y="914161"/>
                  </a:lnTo>
                  <a:lnTo>
                    <a:pt x="324455" y="902782"/>
                  </a:lnTo>
                  <a:lnTo>
                    <a:pt x="282029" y="887253"/>
                  </a:lnTo>
                  <a:lnTo>
                    <a:pt x="241664" y="867807"/>
                  </a:lnTo>
                  <a:lnTo>
                    <a:pt x="203591" y="844676"/>
                  </a:lnTo>
                  <a:lnTo>
                    <a:pt x="168042" y="818093"/>
                  </a:lnTo>
                  <a:lnTo>
                    <a:pt x="135250" y="788288"/>
                  </a:lnTo>
                  <a:lnTo>
                    <a:pt x="105446" y="755496"/>
                  </a:lnTo>
                  <a:lnTo>
                    <a:pt x="78863" y="719947"/>
                  </a:lnTo>
                  <a:lnTo>
                    <a:pt x="55733" y="681873"/>
                  </a:lnTo>
                  <a:lnTo>
                    <a:pt x="36288" y="641508"/>
                  </a:lnTo>
                  <a:lnTo>
                    <a:pt x="20760" y="599083"/>
                  </a:lnTo>
                  <a:lnTo>
                    <a:pt x="9381" y="554831"/>
                  </a:lnTo>
                  <a:lnTo>
                    <a:pt x="2384" y="508983"/>
                  </a:lnTo>
                  <a:lnTo>
                    <a:pt x="0" y="461772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99337" y="2993898"/>
            <a:ext cx="4334510" cy="923925"/>
          </a:xfrm>
          <a:custGeom>
            <a:avLst/>
            <a:gdLst/>
            <a:ahLst/>
            <a:cxnLst/>
            <a:rect l="l" t="t" r="r" b="b"/>
            <a:pathLst>
              <a:path w="4334510" h="923925">
                <a:moveTo>
                  <a:pt x="4334256" y="923544"/>
                </a:moveTo>
                <a:lnTo>
                  <a:pt x="461772" y="923544"/>
                </a:lnTo>
                <a:lnTo>
                  <a:pt x="0" y="461772"/>
                </a:lnTo>
                <a:lnTo>
                  <a:pt x="461772" y="0"/>
                </a:lnTo>
                <a:lnTo>
                  <a:pt x="4334256" y="0"/>
                </a:lnTo>
                <a:lnTo>
                  <a:pt x="4334256" y="923544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9892" y="3090798"/>
            <a:ext cx="36029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Segoe UI"/>
                <a:cs typeface="Segoe UI"/>
              </a:rPr>
              <a:t>с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опытом</a:t>
            </a:r>
            <a:r>
              <a:rPr sz="1500" spc="-15" dirty="0">
                <a:latin typeface="Segoe UI"/>
                <a:cs typeface="Segoe UI"/>
              </a:rPr>
              <a:t> работы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в</a:t>
            </a:r>
            <a:endParaRPr sz="15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latin typeface="Segoe UI"/>
                <a:cs typeface="Segoe UI"/>
              </a:rPr>
              <a:t>профориентационных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и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воспитательных</a:t>
            </a:r>
            <a:endParaRPr sz="15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latin typeface="Segoe UI"/>
                <a:cs typeface="Segoe UI"/>
              </a:rPr>
              <a:t>проектах</a:t>
            </a:r>
            <a:endParaRPr sz="150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8665" y="2955289"/>
            <a:ext cx="949325" cy="949325"/>
            <a:chOff x="248665" y="2955289"/>
            <a:chExt cx="949325" cy="9493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65" y="2967989"/>
              <a:ext cx="923544" cy="9235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1365" y="2967989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772"/>
                  </a:moveTo>
                  <a:lnTo>
                    <a:pt x="2384" y="414560"/>
                  </a:lnTo>
                  <a:lnTo>
                    <a:pt x="9381" y="368712"/>
                  </a:lnTo>
                  <a:lnTo>
                    <a:pt x="20760" y="324460"/>
                  </a:lnTo>
                  <a:lnTo>
                    <a:pt x="36288" y="282035"/>
                  </a:lnTo>
                  <a:lnTo>
                    <a:pt x="55733" y="241670"/>
                  </a:lnTo>
                  <a:lnTo>
                    <a:pt x="78863" y="203596"/>
                  </a:lnTo>
                  <a:lnTo>
                    <a:pt x="105446" y="168047"/>
                  </a:lnTo>
                  <a:lnTo>
                    <a:pt x="135250" y="135254"/>
                  </a:lnTo>
                  <a:lnTo>
                    <a:pt x="168042" y="105450"/>
                  </a:lnTo>
                  <a:lnTo>
                    <a:pt x="203591" y="78866"/>
                  </a:lnTo>
                  <a:lnTo>
                    <a:pt x="241664" y="55736"/>
                  </a:lnTo>
                  <a:lnTo>
                    <a:pt x="282029" y="36290"/>
                  </a:lnTo>
                  <a:lnTo>
                    <a:pt x="324455" y="20761"/>
                  </a:lnTo>
                  <a:lnTo>
                    <a:pt x="368709" y="9382"/>
                  </a:lnTo>
                  <a:lnTo>
                    <a:pt x="414558" y="2384"/>
                  </a:lnTo>
                  <a:lnTo>
                    <a:pt x="461772" y="0"/>
                  </a:lnTo>
                  <a:lnTo>
                    <a:pt x="508985" y="2384"/>
                  </a:lnTo>
                  <a:lnTo>
                    <a:pt x="554834" y="9382"/>
                  </a:lnTo>
                  <a:lnTo>
                    <a:pt x="599088" y="20761"/>
                  </a:lnTo>
                  <a:lnTo>
                    <a:pt x="641514" y="36290"/>
                  </a:lnTo>
                  <a:lnTo>
                    <a:pt x="681879" y="55736"/>
                  </a:lnTo>
                  <a:lnTo>
                    <a:pt x="719952" y="78866"/>
                  </a:lnTo>
                  <a:lnTo>
                    <a:pt x="755501" y="105450"/>
                  </a:lnTo>
                  <a:lnTo>
                    <a:pt x="788293" y="135254"/>
                  </a:lnTo>
                  <a:lnTo>
                    <a:pt x="818097" y="168047"/>
                  </a:lnTo>
                  <a:lnTo>
                    <a:pt x="844680" y="203596"/>
                  </a:lnTo>
                  <a:lnTo>
                    <a:pt x="867810" y="241670"/>
                  </a:lnTo>
                  <a:lnTo>
                    <a:pt x="887255" y="282035"/>
                  </a:lnTo>
                  <a:lnTo>
                    <a:pt x="902783" y="324460"/>
                  </a:lnTo>
                  <a:lnTo>
                    <a:pt x="914162" y="368712"/>
                  </a:lnTo>
                  <a:lnTo>
                    <a:pt x="921159" y="414560"/>
                  </a:lnTo>
                  <a:lnTo>
                    <a:pt x="923544" y="461772"/>
                  </a:lnTo>
                  <a:lnTo>
                    <a:pt x="921159" y="508983"/>
                  </a:lnTo>
                  <a:lnTo>
                    <a:pt x="914162" y="554831"/>
                  </a:lnTo>
                  <a:lnTo>
                    <a:pt x="902783" y="599083"/>
                  </a:lnTo>
                  <a:lnTo>
                    <a:pt x="887255" y="641508"/>
                  </a:lnTo>
                  <a:lnTo>
                    <a:pt x="867810" y="681873"/>
                  </a:lnTo>
                  <a:lnTo>
                    <a:pt x="844680" y="719947"/>
                  </a:lnTo>
                  <a:lnTo>
                    <a:pt x="818097" y="755496"/>
                  </a:lnTo>
                  <a:lnTo>
                    <a:pt x="788293" y="788288"/>
                  </a:lnTo>
                  <a:lnTo>
                    <a:pt x="755501" y="818093"/>
                  </a:lnTo>
                  <a:lnTo>
                    <a:pt x="719952" y="844676"/>
                  </a:lnTo>
                  <a:lnTo>
                    <a:pt x="681879" y="867807"/>
                  </a:lnTo>
                  <a:lnTo>
                    <a:pt x="641514" y="887253"/>
                  </a:lnTo>
                  <a:lnTo>
                    <a:pt x="599088" y="902782"/>
                  </a:lnTo>
                  <a:lnTo>
                    <a:pt x="554834" y="914161"/>
                  </a:lnTo>
                  <a:lnTo>
                    <a:pt x="508985" y="921159"/>
                  </a:lnTo>
                  <a:lnTo>
                    <a:pt x="461772" y="923544"/>
                  </a:lnTo>
                  <a:lnTo>
                    <a:pt x="414558" y="921159"/>
                  </a:lnTo>
                  <a:lnTo>
                    <a:pt x="368709" y="914161"/>
                  </a:lnTo>
                  <a:lnTo>
                    <a:pt x="324455" y="902782"/>
                  </a:lnTo>
                  <a:lnTo>
                    <a:pt x="282029" y="887253"/>
                  </a:lnTo>
                  <a:lnTo>
                    <a:pt x="241664" y="867807"/>
                  </a:lnTo>
                  <a:lnTo>
                    <a:pt x="203591" y="844677"/>
                  </a:lnTo>
                  <a:lnTo>
                    <a:pt x="168042" y="818093"/>
                  </a:lnTo>
                  <a:lnTo>
                    <a:pt x="135250" y="788289"/>
                  </a:lnTo>
                  <a:lnTo>
                    <a:pt x="105446" y="755496"/>
                  </a:lnTo>
                  <a:lnTo>
                    <a:pt x="78863" y="719947"/>
                  </a:lnTo>
                  <a:lnTo>
                    <a:pt x="55733" y="681873"/>
                  </a:lnTo>
                  <a:lnTo>
                    <a:pt x="36288" y="641508"/>
                  </a:lnTo>
                  <a:lnTo>
                    <a:pt x="20760" y="599083"/>
                  </a:lnTo>
                  <a:lnTo>
                    <a:pt x="9381" y="554831"/>
                  </a:lnTo>
                  <a:lnTo>
                    <a:pt x="2384" y="508983"/>
                  </a:lnTo>
                  <a:lnTo>
                    <a:pt x="0" y="461772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64286" y="4193285"/>
            <a:ext cx="4380230" cy="925194"/>
          </a:xfrm>
          <a:custGeom>
            <a:avLst/>
            <a:gdLst/>
            <a:ahLst/>
            <a:cxnLst/>
            <a:rect l="l" t="t" r="r" b="b"/>
            <a:pathLst>
              <a:path w="4380230" h="925195">
                <a:moveTo>
                  <a:pt x="4379976" y="925068"/>
                </a:moveTo>
                <a:lnTo>
                  <a:pt x="462533" y="925068"/>
                </a:lnTo>
                <a:lnTo>
                  <a:pt x="0" y="462533"/>
                </a:lnTo>
                <a:lnTo>
                  <a:pt x="462533" y="0"/>
                </a:lnTo>
                <a:lnTo>
                  <a:pt x="4379976" y="0"/>
                </a:lnTo>
                <a:lnTo>
                  <a:pt x="4379976" y="925068"/>
                </a:lnTo>
                <a:close/>
              </a:path>
            </a:pathLst>
          </a:custGeom>
          <a:ln w="25399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55445" y="4290821"/>
            <a:ext cx="31286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Segoe UI"/>
                <a:cs typeface="Segoe UI"/>
              </a:rPr>
              <a:t>с</a:t>
            </a:r>
            <a:r>
              <a:rPr sz="1500" spc="-10" dirty="0">
                <a:latin typeface="Segoe UI"/>
                <a:cs typeface="Segoe UI"/>
              </a:rPr>
              <a:t> опытом </a:t>
            </a:r>
            <a:r>
              <a:rPr sz="1500" spc="-15" dirty="0">
                <a:latin typeface="Segoe UI"/>
                <a:cs typeface="Segoe UI"/>
              </a:rPr>
              <a:t>работы</a:t>
            </a:r>
            <a:r>
              <a:rPr sz="1500" dirty="0">
                <a:latin typeface="Segoe UI"/>
                <a:cs typeface="Segoe UI"/>
              </a:rPr>
              <a:t> со</a:t>
            </a:r>
            <a:r>
              <a:rPr sz="1500" spc="-5" dirty="0">
                <a:latin typeface="Segoe UI"/>
                <a:cs typeface="Segoe UI"/>
              </a:rPr>
              <a:t> школьниками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разных возрастных </a:t>
            </a:r>
            <a:r>
              <a:rPr sz="1500" spc="-10" dirty="0">
                <a:latin typeface="Segoe UI"/>
                <a:cs typeface="Segoe UI"/>
              </a:rPr>
              <a:t>категорий </a:t>
            </a:r>
            <a:r>
              <a:rPr sz="1500" spc="-5" dirty="0">
                <a:latin typeface="Segoe UI"/>
                <a:cs typeface="Segoe UI"/>
              </a:rPr>
              <a:t>(6-11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класс)</a:t>
            </a:r>
            <a:endParaRPr sz="1500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2193" y="4179061"/>
            <a:ext cx="950594" cy="949325"/>
            <a:chOff x="282193" y="4179061"/>
            <a:chExt cx="950594" cy="9493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893" y="4191761"/>
              <a:ext cx="925068" cy="9235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4893" y="4191761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4" h="923925">
                  <a:moveTo>
                    <a:pt x="0" y="461771"/>
                  </a:moveTo>
                  <a:lnTo>
                    <a:pt x="2388" y="414560"/>
                  </a:lnTo>
                  <a:lnTo>
                    <a:pt x="9397" y="368712"/>
                  </a:lnTo>
                  <a:lnTo>
                    <a:pt x="20794" y="324460"/>
                  </a:lnTo>
                  <a:lnTo>
                    <a:pt x="36348" y="282035"/>
                  </a:lnTo>
                  <a:lnTo>
                    <a:pt x="55825" y="241670"/>
                  </a:lnTo>
                  <a:lnTo>
                    <a:pt x="78994" y="203596"/>
                  </a:lnTo>
                  <a:lnTo>
                    <a:pt x="105621" y="168047"/>
                  </a:lnTo>
                  <a:lnTo>
                    <a:pt x="135474" y="135255"/>
                  </a:lnTo>
                  <a:lnTo>
                    <a:pt x="168320" y="105450"/>
                  </a:lnTo>
                  <a:lnTo>
                    <a:pt x="203928" y="78867"/>
                  </a:lnTo>
                  <a:lnTo>
                    <a:pt x="242064" y="55736"/>
                  </a:lnTo>
                  <a:lnTo>
                    <a:pt x="282496" y="36290"/>
                  </a:lnTo>
                  <a:lnTo>
                    <a:pt x="324991" y="20761"/>
                  </a:lnTo>
                  <a:lnTo>
                    <a:pt x="369318" y="9382"/>
                  </a:lnTo>
                  <a:lnTo>
                    <a:pt x="415243" y="2384"/>
                  </a:lnTo>
                  <a:lnTo>
                    <a:pt x="462534" y="0"/>
                  </a:lnTo>
                  <a:lnTo>
                    <a:pt x="509824" y="2384"/>
                  </a:lnTo>
                  <a:lnTo>
                    <a:pt x="555749" y="9382"/>
                  </a:lnTo>
                  <a:lnTo>
                    <a:pt x="600076" y="20761"/>
                  </a:lnTo>
                  <a:lnTo>
                    <a:pt x="642571" y="36290"/>
                  </a:lnTo>
                  <a:lnTo>
                    <a:pt x="683003" y="55736"/>
                  </a:lnTo>
                  <a:lnTo>
                    <a:pt x="721139" y="78866"/>
                  </a:lnTo>
                  <a:lnTo>
                    <a:pt x="756747" y="105450"/>
                  </a:lnTo>
                  <a:lnTo>
                    <a:pt x="789593" y="135254"/>
                  </a:lnTo>
                  <a:lnTo>
                    <a:pt x="819446" y="168047"/>
                  </a:lnTo>
                  <a:lnTo>
                    <a:pt x="846073" y="203596"/>
                  </a:lnTo>
                  <a:lnTo>
                    <a:pt x="869242" y="241670"/>
                  </a:lnTo>
                  <a:lnTo>
                    <a:pt x="888719" y="282035"/>
                  </a:lnTo>
                  <a:lnTo>
                    <a:pt x="904273" y="324460"/>
                  </a:lnTo>
                  <a:lnTo>
                    <a:pt x="915670" y="368712"/>
                  </a:lnTo>
                  <a:lnTo>
                    <a:pt x="922679" y="414560"/>
                  </a:lnTo>
                  <a:lnTo>
                    <a:pt x="925068" y="461771"/>
                  </a:lnTo>
                  <a:lnTo>
                    <a:pt x="922679" y="508983"/>
                  </a:lnTo>
                  <a:lnTo>
                    <a:pt x="915670" y="554831"/>
                  </a:lnTo>
                  <a:lnTo>
                    <a:pt x="904273" y="599083"/>
                  </a:lnTo>
                  <a:lnTo>
                    <a:pt x="888719" y="641508"/>
                  </a:lnTo>
                  <a:lnTo>
                    <a:pt x="869242" y="681873"/>
                  </a:lnTo>
                  <a:lnTo>
                    <a:pt x="846073" y="719947"/>
                  </a:lnTo>
                  <a:lnTo>
                    <a:pt x="819446" y="755496"/>
                  </a:lnTo>
                  <a:lnTo>
                    <a:pt x="789593" y="788289"/>
                  </a:lnTo>
                  <a:lnTo>
                    <a:pt x="756747" y="818093"/>
                  </a:lnTo>
                  <a:lnTo>
                    <a:pt x="721139" y="844677"/>
                  </a:lnTo>
                  <a:lnTo>
                    <a:pt x="683003" y="867807"/>
                  </a:lnTo>
                  <a:lnTo>
                    <a:pt x="642571" y="887253"/>
                  </a:lnTo>
                  <a:lnTo>
                    <a:pt x="600076" y="902782"/>
                  </a:lnTo>
                  <a:lnTo>
                    <a:pt x="555749" y="914161"/>
                  </a:lnTo>
                  <a:lnTo>
                    <a:pt x="509824" y="921159"/>
                  </a:lnTo>
                  <a:lnTo>
                    <a:pt x="462534" y="923544"/>
                  </a:lnTo>
                  <a:lnTo>
                    <a:pt x="415243" y="921159"/>
                  </a:lnTo>
                  <a:lnTo>
                    <a:pt x="369318" y="914161"/>
                  </a:lnTo>
                  <a:lnTo>
                    <a:pt x="324991" y="902782"/>
                  </a:lnTo>
                  <a:lnTo>
                    <a:pt x="282496" y="887253"/>
                  </a:lnTo>
                  <a:lnTo>
                    <a:pt x="242064" y="867807"/>
                  </a:lnTo>
                  <a:lnTo>
                    <a:pt x="203928" y="844677"/>
                  </a:lnTo>
                  <a:lnTo>
                    <a:pt x="168320" y="818093"/>
                  </a:lnTo>
                  <a:lnTo>
                    <a:pt x="135474" y="788289"/>
                  </a:lnTo>
                  <a:lnTo>
                    <a:pt x="105621" y="755496"/>
                  </a:lnTo>
                  <a:lnTo>
                    <a:pt x="78994" y="719947"/>
                  </a:lnTo>
                  <a:lnTo>
                    <a:pt x="55825" y="681873"/>
                  </a:lnTo>
                  <a:lnTo>
                    <a:pt x="36348" y="641508"/>
                  </a:lnTo>
                  <a:lnTo>
                    <a:pt x="20794" y="599083"/>
                  </a:lnTo>
                  <a:lnTo>
                    <a:pt x="9397" y="554831"/>
                  </a:lnTo>
                  <a:lnTo>
                    <a:pt x="2388" y="508983"/>
                  </a:lnTo>
                  <a:lnTo>
                    <a:pt x="0" y="461771"/>
                  </a:lnTo>
                  <a:close/>
                </a:path>
              </a:pathLst>
            </a:custGeom>
            <a:ln w="25399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09066" y="5394197"/>
            <a:ext cx="4188460" cy="923925"/>
          </a:xfrm>
          <a:custGeom>
            <a:avLst/>
            <a:gdLst/>
            <a:ahLst/>
            <a:cxnLst/>
            <a:rect l="l" t="t" r="r" b="b"/>
            <a:pathLst>
              <a:path w="4188460" h="923925">
                <a:moveTo>
                  <a:pt x="4187952" y="923544"/>
                </a:moveTo>
                <a:lnTo>
                  <a:pt x="461772" y="923544"/>
                </a:lnTo>
                <a:lnTo>
                  <a:pt x="0" y="461771"/>
                </a:lnTo>
                <a:lnTo>
                  <a:pt x="461772" y="0"/>
                </a:lnTo>
                <a:lnTo>
                  <a:pt x="4187952" y="0"/>
                </a:lnTo>
                <a:lnTo>
                  <a:pt x="4187952" y="923544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40229" y="5513628"/>
            <a:ext cx="286131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egoe UI"/>
                <a:cs typeface="Segoe UI"/>
              </a:rPr>
              <a:t>лидеры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области</a:t>
            </a:r>
            <a:r>
              <a:rPr sz="1400" spc="-4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инновационных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практик,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методик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5" dirty="0">
                <a:latin typeface="Segoe UI"/>
                <a:cs typeface="Segoe UI"/>
              </a:rPr>
              <a:t> тенденций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Segoe UI"/>
                <a:cs typeface="Segoe UI"/>
              </a:rPr>
              <a:t>современного</a:t>
            </a:r>
            <a:r>
              <a:rPr sz="1400" spc="-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образования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2109" y="5383021"/>
            <a:ext cx="949325" cy="949325"/>
            <a:chOff x="372109" y="5383021"/>
            <a:chExt cx="949325" cy="9493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809" y="5395721"/>
              <a:ext cx="923544" cy="9235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4809" y="5395721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771"/>
                  </a:moveTo>
                  <a:lnTo>
                    <a:pt x="2384" y="414558"/>
                  </a:lnTo>
                  <a:lnTo>
                    <a:pt x="9381" y="368709"/>
                  </a:lnTo>
                  <a:lnTo>
                    <a:pt x="20760" y="324455"/>
                  </a:lnTo>
                  <a:lnTo>
                    <a:pt x="36288" y="282029"/>
                  </a:lnTo>
                  <a:lnTo>
                    <a:pt x="55733" y="241664"/>
                  </a:lnTo>
                  <a:lnTo>
                    <a:pt x="78863" y="203591"/>
                  </a:lnTo>
                  <a:lnTo>
                    <a:pt x="105446" y="168042"/>
                  </a:lnTo>
                  <a:lnTo>
                    <a:pt x="135250" y="135250"/>
                  </a:lnTo>
                  <a:lnTo>
                    <a:pt x="168042" y="105446"/>
                  </a:lnTo>
                  <a:lnTo>
                    <a:pt x="203591" y="78863"/>
                  </a:lnTo>
                  <a:lnTo>
                    <a:pt x="241664" y="55733"/>
                  </a:lnTo>
                  <a:lnTo>
                    <a:pt x="282029" y="36288"/>
                  </a:lnTo>
                  <a:lnTo>
                    <a:pt x="324455" y="20760"/>
                  </a:lnTo>
                  <a:lnTo>
                    <a:pt x="368709" y="9381"/>
                  </a:lnTo>
                  <a:lnTo>
                    <a:pt x="414558" y="2384"/>
                  </a:lnTo>
                  <a:lnTo>
                    <a:pt x="461772" y="0"/>
                  </a:lnTo>
                  <a:lnTo>
                    <a:pt x="508985" y="2384"/>
                  </a:lnTo>
                  <a:lnTo>
                    <a:pt x="554834" y="9381"/>
                  </a:lnTo>
                  <a:lnTo>
                    <a:pt x="599088" y="20760"/>
                  </a:lnTo>
                  <a:lnTo>
                    <a:pt x="641514" y="36288"/>
                  </a:lnTo>
                  <a:lnTo>
                    <a:pt x="681879" y="55733"/>
                  </a:lnTo>
                  <a:lnTo>
                    <a:pt x="719952" y="78863"/>
                  </a:lnTo>
                  <a:lnTo>
                    <a:pt x="755501" y="105446"/>
                  </a:lnTo>
                  <a:lnTo>
                    <a:pt x="788293" y="135250"/>
                  </a:lnTo>
                  <a:lnTo>
                    <a:pt x="818097" y="168042"/>
                  </a:lnTo>
                  <a:lnTo>
                    <a:pt x="844680" y="203591"/>
                  </a:lnTo>
                  <a:lnTo>
                    <a:pt x="867810" y="241664"/>
                  </a:lnTo>
                  <a:lnTo>
                    <a:pt x="887255" y="282029"/>
                  </a:lnTo>
                  <a:lnTo>
                    <a:pt x="902783" y="324455"/>
                  </a:lnTo>
                  <a:lnTo>
                    <a:pt x="914162" y="368709"/>
                  </a:lnTo>
                  <a:lnTo>
                    <a:pt x="921159" y="414558"/>
                  </a:lnTo>
                  <a:lnTo>
                    <a:pt x="923544" y="461771"/>
                  </a:lnTo>
                  <a:lnTo>
                    <a:pt x="921159" y="508985"/>
                  </a:lnTo>
                  <a:lnTo>
                    <a:pt x="914162" y="554834"/>
                  </a:lnTo>
                  <a:lnTo>
                    <a:pt x="902783" y="599088"/>
                  </a:lnTo>
                  <a:lnTo>
                    <a:pt x="887255" y="641514"/>
                  </a:lnTo>
                  <a:lnTo>
                    <a:pt x="867810" y="681879"/>
                  </a:lnTo>
                  <a:lnTo>
                    <a:pt x="844680" y="719952"/>
                  </a:lnTo>
                  <a:lnTo>
                    <a:pt x="818097" y="755501"/>
                  </a:lnTo>
                  <a:lnTo>
                    <a:pt x="788293" y="788293"/>
                  </a:lnTo>
                  <a:lnTo>
                    <a:pt x="755501" y="818097"/>
                  </a:lnTo>
                  <a:lnTo>
                    <a:pt x="719952" y="844680"/>
                  </a:lnTo>
                  <a:lnTo>
                    <a:pt x="681879" y="867810"/>
                  </a:lnTo>
                  <a:lnTo>
                    <a:pt x="641514" y="887255"/>
                  </a:lnTo>
                  <a:lnTo>
                    <a:pt x="599088" y="902783"/>
                  </a:lnTo>
                  <a:lnTo>
                    <a:pt x="554834" y="914162"/>
                  </a:lnTo>
                  <a:lnTo>
                    <a:pt x="508985" y="921159"/>
                  </a:lnTo>
                  <a:lnTo>
                    <a:pt x="461772" y="923543"/>
                  </a:lnTo>
                  <a:lnTo>
                    <a:pt x="414558" y="921159"/>
                  </a:lnTo>
                  <a:lnTo>
                    <a:pt x="368709" y="914162"/>
                  </a:lnTo>
                  <a:lnTo>
                    <a:pt x="324455" y="902783"/>
                  </a:lnTo>
                  <a:lnTo>
                    <a:pt x="282029" y="887255"/>
                  </a:lnTo>
                  <a:lnTo>
                    <a:pt x="241664" y="867810"/>
                  </a:lnTo>
                  <a:lnTo>
                    <a:pt x="203591" y="844680"/>
                  </a:lnTo>
                  <a:lnTo>
                    <a:pt x="168042" y="818097"/>
                  </a:lnTo>
                  <a:lnTo>
                    <a:pt x="135250" y="788293"/>
                  </a:lnTo>
                  <a:lnTo>
                    <a:pt x="105446" y="755501"/>
                  </a:lnTo>
                  <a:lnTo>
                    <a:pt x="78863" y="719952"/>
                  </a:lnTo>
                  <a:lnTo>
                    <a:pt x="55733" y="681879"/>
                  </a:lnTo>
                  <a:lnTo>
                    <a:pt x="36288" y="641514"/>
                  </a:lnTo>
                  <a:lnTo>
                    <a:pt x="20760" y="599088"/>
                  </a:lnTo>
                  <a:lnTo>
                    <a:pt x="9381" y="554834"/>
                  </a:lnTo>
                  <a:lnTo>
                    <a:pt x="2384" y="508985"/>
                  </a:lnTo>
                  <a:lnTo>
                    <a:pt x="0" y="461771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392417" y="1789938"/>
            <a:ext cx="4925695" cy="904240"/>
          </a:xfrm>
          <a:custGeom>
            <a:avLst/>
            <a:gdLst/>
            <a:ahLst/>
            <a:cxnLst/>
            <a:rect l="l" t="t" r="r" b="b"/>
            <a:pathLst>
              <a:path w="4925695" h="904239">
                <a:moveTo>
                  <a:pt x="4925568" y="903732"/>
                </a:moveTo>
                <a:lnTo>
                  <a:pt x="451865" y="903732"/>
                </a:lnTo>
                <a:lnTo>
                  <a:pt x="0" y="451865"/>
                </a:lnTo>
                <a:lnTo>
                  <a:pt x="451865" y="0"/>
                </a:lnTo>
                <a:lnTo>
                  <a:pt x="4925568" y="0"/>
                </a:lnTo>
                <a:lnTo>
                  <a:pt x="4925568" y="903732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66813" y="1792605"/>
            <a:ext cx="3698875" cy="87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Segoe UI"/>
                <a:cs typeface="Segoe UI"/>
              </a:rPr>
              <a:t>умеющие мотивировать детей </a:t>
            </a:r>
            <a:r>
              <a:rPr sz="1400" dirty="0">
                <a:latin typeface="Segoe UI"/>
                <a:cs typeface="Segoe UI"/>
              </a:rPr>
              <a:t>на получение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новых знаний, вовлекать </a:t>
            </a:r>
            <a:r>
              <a:rPr sz="1400" spc="-5" dirty="0">
                <a:latin typeface="Segoe UI"/>
                <a:cs typeface="Segoe UI"/>
              </a:rPr>
              <a:t>их </a:t>
            </a:r>
            <a:r>
              <a:rPr sz="1400" dirty="0">
                <a:latin typeface="Segoe UI"/>
                <a:cs typeface="Segoe UI"/>
              </a:rPr>
              <a:t>в </a:t>
            </a:r>
            <a:r>
              <a:rPr sz="1400" spc="-5" dirty="0">
                <a:latin typeface="Segoe UI"/>
                <a:cs typeface="Segoe UI"/>
              </a:rPr>
              <a:t>различные </a:t>
            </a:r>
            <a:r>
              <a:rPr sz="1400" dirty="0">
                <a:latin typeface="Segoe UI"/>
                <a:cs typeface="Segoe UI"/>
              </a:rPr>
              <a:t> мероприятия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профориентационной</a:t>
            </a:r>
            <a:endParaRPr sz="1400">
              <a:latin typeface="Segoe UI"/>
              <a:cs typeface="Segoe UI"/>
            </a:endParaRPr>
          </a:p>
          <a:p>
            <a:pPr marL="2540" algn="ctr">
              <a:lnSpc>
                <a:spcPts val="1670"/>
              </a:lnSpc>
            </a:pPr>
            <a:r>
              <a:rPr sz="1400" spc="-5" dirty="0">
                <a:latin typeface="Segoe UI"/>
                <a:cs typeface="Segoe UI"/>
              </a:rPr>
              <a:t>направленности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17134" y="1758950"/>
            <a:ext cx="927735" cy="927735"/>
            <a:chOff x="5517134" y="1758950"/>
            <a:chExt cx="927735" cy="92773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9834" y="1771650"/>
              <a:ext cx="902207" cy="9022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29834" y="1771650"/>
              <a:ext cx="902335" cy="902335"/>
            </a:xfrm>
            <a:custGeom>
              <a:avLst/>
              <a:gdLst/>
              <a:ahLst/>
              <a:cxnLst/>
              <a:rect l="l" t="t" r="r" b="b"/>
              <a:pathLst>
                <a:path w="902335" h="902335">
                  <a:moveTo>
                    <a:pt x="0" y="451103"/>
                  </a:moveTo>
                  <a:lnTo>
                    <a:pt x="2646" y="401944"/>
                  </a:lnTo>
                  <a:lnTo>
                    <a:pt x="10402" y="354320"/>
                  </a:lnTo>
                  <a:lnTo>
                    <a:pt x="22994" y="308506"/>
                  </a:lnTo>
                  <a:lnTo>
                    <a:pt x="40145" y="264776"/>
                  </a:lnTo>
                  <a:lnTo>
                    <a:pt x="61580" y="223407"/>
                  </a:lnTo>
                  <a:lnTo>
                    <a:pt x="87026" y="184672"/>
                  </a:lnTo>
                  <a:lnTo>
                    <a:pt x="116206" y="148847"/>
                  </a:lnTo>
                  <a:lnTo>
                    <a:pt x="148847" y="116206"/>
                  </a:lnTo>
                  <a:lnTo>
                    <a:pt x="184672" y="87026"/>
                  </a:lnTo>
                  <a:lnTo>
                    <a:pt x="223407" y="61580"/>
                  </a:lnTo>
                  <a:lnTo>
                    <a:pt x="264776" y="40145"/>
                  </a:lnTo>
                  <a:lnTo>
                    <a:pt x="308506" y="22994"/>
                  </a:lnTo>
                  <a:lnTo>
                    <a:pt x="354320" y="10402"/>
                  </a:lnTo>
                  <a:lnTo>
                    <a:pt x="401944" y="2646"/>
                  </a:lnTo>
                  <a:lnTo>
                    <a:pt x="451103" y="0"/>
                  </a:lnTo>
                  <a:lnTo>
                    <a:pt x="500263" y="2646"/>
                  </a:lnTo>
                  <a:lnTo>
                    <a:pt x="547887" y="10402"/>
                  </a:lnTo>
                  <a:lnTo>
                    <a:pt x="593701" y="22994"/>
                  </a:lnTo>
                  <a:lnTo>
                    <a:pt x="637431" y="40145"/>
                  </a:lnTo>
                  <a:lnTo>
                    <a:pt x="678800" y="61580"/>
                  </a:lnTo>
                  <a:lnTo>
                    <a:pt x="717535" y="87026"/>
                  </a:lnTo>
                  <a:lnTo>
                    <a:pt x="753360" y="116206"/>
                  </a:lnTo>
                  <a:lnTo>
                    <a:pt x="786001" y="148847"/>
                  </a:lnTo>
                  <a:lnTo>
                    <a:pt x="815181" y="184672"/>
                  </a:lnTo>
                  <a:lnTo>
                    <a:pt x="840627" y="223407"/>
                  </a:lnTo>
                  <a:lnTo>
                    <a:pt x="862062" y="264776"/>
                  </a:lnTo>
                  <a:lnTo>
                    <a:pt x="879213" y="308506"/>
                  </a:lnTo>
                  <a:lnTo>
                    <a:pt x="891805" y="354320"/>
                  </a:lnTo>
                  <a:lnTo>
                    <a:pt x="899561" y="401944"/>
                  </a:lnTo>
                  <a:lnTo>
                    <a:pt x="902207" y="451103"/>
                  </a:lnTo>
                  <a:lnTo>
                    <a:pt x="899561" y="500263"/>
                  </a:lnTo>
                  <a:lnTo>
                    <a:pt x="891805" y="547887"/>
                  </a:lnTo>
                  <a:lnTo>
                    <a:pt x="879213" y="593701"/>
                  </a:lnTo>
                  <a:lnTo>
                    <a:pt x="862062" y="637431"/>
                  </a:lnTo>
                  <a:lnTo>
                    <a:pt x="840627" y="678800"/>
                  </a:lnTo>
                  <a:lnTo>
                    <a:pt x="815181" y="717535"/>
                  </a:lnTo>
                  <a:lnTo>
                    <a:pt x="786001" y="753360"/>
                  </a:lnTo>
                  <a:lnTo>
                    <a:pt x="753360" y="786001"/>
                  </a:lnTo>
                  <a:lnTo>
                    <a:pt x="717535" y="815181"/>
                  </a:lnTo>
                  <a:lnTo>
                    <a:pt x="678800" y="840627"/>
                  </a:lnTo>
                  <a:lnTo>
                    <a:pt x="637431" y="862062"/>
                  </a:lnTo>
                  <a:lnTo>
                    <a:pt x="593701" y="879213"/>
                  </a:lnTo>
                  <a:lnTo>
                    <a:pt x="547887" y="891805"/>
                  </a:lnTo>
                  <a:lnTo>
                    <a:pt x="500263" y="899561"/>
                  </a:lnTo>
                  <a:lnTo>
                    <a:pt x="451103" y="902208"/>
                  </a:lnTo>
                  <a:lnTo>
                    <a:pt x="401944" y="899561"/>
                  </a:lnTo>
                  <a:lnTo>
                    <a:pt x="354320" y="891805"/>
                  </a:lnTo>
                  <a:lnTo>
                    <a:pt x="308506" y="879213"/>
                  </a:lnTo>
                  <a:lnTo>
                    <a:pt x="264776" y="862062"/>
                  </a:lnTo>
                  <a:lnTo>
                    <a:pt x="223407" y="840627"/>
                  </a:lnTo>
                  <a:lnTo>
                    <a:pt x="184672" y="815181"/>
                  </a:lnTo>
                  <a:lnTo>
                    <a:pt x="148847" y="786001"/>
                  </a:lnTo>
                  <a:lnTo>
                    <a:pt x="116206" y="753360"/>
                  </a:lnTo>
                  <a:lnTo>
                    <a:pt x="87026" y="717535"/>
                  </a:lnTo>
                  <a:lnTo>
                    <a:pt x="61580" y="678800"/>
                  </a:lnTo>
                  <a:lnTo>
                    <a:pt x="40145" y="637431"/>
                  </a:lnTo>
                  <a:lnTo>
                    <a:pt x="22994" y="593701"/>
                  </a:lnTo>
                  <a:lnTo>
                    <a:pt x="10402" y="547887"/>
                  </a:lnTo>
                  <a:lnTo>
                    <a:pt x="2646" y="500263"/>
                  </a:lnTo>
                  <a:lnTo>
                    <a:pt x="0" y="451103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967221" y="2943605"/>
            <a:ext cx="5314315" cy="1031875"/>
          </a:xfrm>
          <a:custGeom>
            <a:avLst/>
            <a:gdLst/>
            <a:ahLst/>
            <a:cxnLst/>
            <a:rect l="l" t="t" r="r" b="b"/>
            <a:pathLst>
              <a:path w="5314315" h="1031875">
                <a:moveTo>
                  <a:pt x="5314187" y="1031748"/>
                </a:moveTo>
                <a:lnTo>
                  <a:pt x="515874" y="1031748"/>
                </a:lnTo>
                <a:lnTo>
                  <a:pt x="0" y="515874"/>
                </a:lnTo>
                <a:lnTo>
                  <a:pt x="515874" y="0"/>
                </a:lnTo>
                <a:lnTo>
                  <a:pt x="5314187" y="0"/>
                </a:lnTo>
                <a:lnTo>
                  <a:pt x="5314187" y="1031748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59118" y="3116326"/>
            <a:ext cx="44869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владеющие навыками эффективной </a:t>
            </a:r>
            <a:r>
              <a:rPr sz="1400" spc="-5" dirty="0">
                <a:latin typeface="Segoe UI"/>
                <a:cs typeface="Segoe UI"/>
              </a:rPr>
              <a:t>коммуникации, 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педагогического </a:t>
            </a:r>
            <a:r>
              <a:rPr sz="1400" dirty="0">
                <a:latin typeface="Segoe UI"/>
                <a:cs typeface="Segoe UI"/>
              </a:rPr>
              <a:t>общения и </a:t>
            </a:r>
            <a:r>
              <a:rPr sz="1400" spc="-5" dirty="0">
                <a:latin typeface="Segoe UI"/>
                <a:cs typeface="Segoe UI"/>
              </a:rPr>
              <a:t>взаимодействия </a:t>
            </a:r>
            <a:r>
              <a:rPr sz="1400" dirty="0">
                <a:latin typeface="Segoe UI"/>
                <a:cs typeface="Segoe UI"/>
              </a:rPr>
              <a:t>со </a:t>
            </a:r>
            <a:r>
              <a:rPr sz="1400" spc="-5" dirty="0">
                <a:latin typeface="Segoe UI"/>
                <a:cs typeface="Segoe UI"/>
              </a:rPr>
              <a:t>всеми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участниками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образовательного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процесса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17134" y="2965957"/>
            <a:ext cx="927735" cy="927735"/>
            <a:chOff x="5517134" y="2965957"/>
            <a:chExt cx="927735" cy="92773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9834" y="2978657"/>
              <a:ext cx="902207" cy="9022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29834" y="2978657"/>
              <a:ext cx="902335" cy="902335"/>
            </a:xfrm>
            <a:custGeom>
              <a:avLst/>
              <a:gdLst/>
              <a:ahLst/>
              <a:cxnLst/>
              <a:rect l="l" t="t" r="r" b="b"/>
              <a:pathLst>
                <a:path w="902335" h="902335">
                  <a:moveTo>
                    <a:pt x="0" y="451103"/>
                  </a:moveTo>
                  <a:lnTo>
                    <a:pt x="2646" y="401944"/>
                  </a:lnTo>
                  <a:lnTo>
                    <a:pt x="10402" y="354320"/>
                  </a:lnTo>
                  <a:lnTo>
                    <a:pt x="22994" y="308506"/>
                  </a:lnTo>
                  <a:lnTo>
                    <a:pt x="40145" y="264776"/>
                  </a:lnTo>
                  <a:lnTo>
                    <a:pt x="61580" y="223407"/>
                  </a:lnTo>
                  <a:lnTo>
                    <a:pt x="87026" y="184672"/>
                  </a:lnTo>
                  <a:lnTo>
                    <a:pt x="116206" y="148847"/>
                  </a:lnTo>
                  <a:lnTo>
                    <a:pt x="148847" y="116206"/>
                  </a:lnTo>
                  <a:lnTo>
                    <a:pt x="184672" y="87026"/>
                  </a:lnTo>
                  <a:lnTo>
                    <a:pt x="223407" y="61580"/>
                  </a:lnTo>
                  <a:lnTo>
                    <a:pt x="264776" y="40145"/>
                  </a:lnTo>
                  <a:lnTo>
                    <a:pt x="308506" y="22994"/>
                  </a:lnTo>
                  <a:lnTo>
                    <a:pt x="354320" y="10402"/>
                  </a:lnTo>
                  <a:lnTo>
                    <a:pt x="401944" y="2646"/>
                  </a:lnTo>
                  <a:lnTo>
                    <a:pt x="451103" y="0"/>
                  </a:lnTo>
                  <a:lnTo>
                    <a:pt x="500263" y="2646"/>
                  </a:lnTo>
                  <a:lnTo>
                    <a:pt x="547887" y="10402"/>
                  </a:lnTo>
                  <a:lnTo>
                    <a:pt x="593701" y="22994"/>
                  </a:lnTo>
                  <a:lnTo>
                    <a:pt x="637431" y="40145"/>
                  </a:lnTo>
                  <a:lnTo>
                    <a:pt x="678800" y="61580"/>
                  </a:lnTo>
                  <a:lnTo>
                    <a:pt x="717535" y="87026"/>
                  </a:lnTo>
                  <a:lnTo>
                    <a:pt x="753360" y="116206"/>
                  </a:lnTo>
                  <a:lnTo>
                    <a:pt x="786001" y="148847"/>
                  </a:lnTo>
                  <a:lnTo>
                    <a:pt x="815181" y="184672"/>
                  </a:lnTo>
                  <a:lnTo>
                    <a:pt x="840627" y="223407"/>
                  </a:lnTo>
                  <a:lnTo>
                    <a:pt x="862062" y="264776"/>
                  </a:lnTo>
                  <a:lnTo>
                    <a:pt x="879213" y="308506"/>
                  </a:lnTo>
                  <a:lnTo>
                    <a:pt x="891805" y="354320"/>
                  </a:lnTo>
                  <a:lnTo>
                    <a:pt x="899561" y="401944"/>
                  </a:lnTo>
                  <a:lnTo>
                    <a:pt x="902207" y="451103"/>
                  </a:lnTo>
                  <a:lnTo>
                    <a:pt x="899561" y="500263"/>
                  </a:lnTo>
                  <a:lnTo>
                    <a:pt x="891805" y="547887"/>
                  </a:lnTo>
                  <a:lnTo>
                    <a:pt x="879213" y="593701"/>
                  </a:lnTo>
                  <a:lnTo>
                    <a:pt x="862062" y="637431"/>
                  </a:lnTo>
                  <a:lnTo>
                    <a:pt x="840627" y="678800"/>
                  </a:lnTo>
                  <a:lnTo>
                    <a:pt x="815181" y="717535"/>
                  </a:lnTo>
                  <a:lnTo>
                    <a:pt x="786001" y="753360"/>
                  </a:lnTo>
                  <a:lnTo>
                    <a:pt x="753360" y="786001"/>
                  </a:lnTo>
                  <a:lnTo>
                    <a:pt x="717535" y="815181"/>
                  </a:lnTo>
                  <a:lnTo>
                    <a:pt x="678800" y="840627"/>
                  </a:lnTo>
                  <a:lnTo>
                    <a:pt x="637431" y="862062"/>
                  </a:lnTo>
                  <a:lnTo>
                    <a:pt x="593701" y="879213"/>
                  </a:lnTo>
                  <a:lnTo>
                    <a:pt x="547887" y="891805"/>
                  </a:lnTo>
                  <a:lnTo>
                    <a:pt x="500263" y="899561"/>
                  </a:lnTo>
                  <a:lnTo>
                    <a:pt x="451103" y="902207"/>
                  </a:lnTo>
                  <a:lnTo>
                    <a:pt x="401944" y="899561"/>
                  </a:lnTo>
                  <a:lnTo>
                    <a:pt x="354320" y="891805"/>
                  </a:lnTo>
                  <a:lnTo>
                    <a:pt x="308506" y="879213"/>
                  </a:lnTo>
                  <a:lnTo>
                    <a:pt x="264776" y="862062"/>
                  </a:lnTo>
                  <a:lnTo>
                    <a:pt x="223407" y="840627"/>
                  </a:lnTo>
                  <a:lnTo>
                    <a:pt x="184672" y="815181"/>
                  </a:lnTo>
                  <a:lnTo>
                    <a:pt x="148847" y="786001"/>
                  </a:lnTo>
                  <a:lnTo>
                    <a:pt x="116206" y="753360"/>
                  </a:lnTo>
                  <a:lnTo>
                    <a:pt x="87026" y="717535"/>
                  </a:lnTo>
                  <a:lnTo>
                    <a:pt x="61580" y="678800"/>
                  </a:lnTo>
                  <a:lnTo>
                    <a:pt x="40145" y="637431"/>
                  </a:lnTo>
                  <a:lnTo>
                    <a:pt x="22994" y="593701"/>
                  </a:lnTo>
                  <a:lnTo>
                    <a:pt x="10402" y="547887"/>
                  </a:lnTo>
                  <a:lnTo>
                    <a:pt x="2646" y="500263"/>
                  </a:lnTo>
                  <a:lnTo>
                    <a:pt x="0" y="451103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5979414" y="4248150"/>
            <a:ext cx="5287010" cy="902335"/>
          </a:xfrm>
          <a:custGeom>
            <a:avLst/>
            <a:gdLst/>
            <a:ahLst/>
            <a:cxnLst/>
            <a:rect l="l" t="t" r="r" b="b"/>
            <a:pathLst>
              <a:path w="5287009" h="902335">
                <a:moveTo>
                  <a:pt x="5286756" y="902207"/>
                </a:moveTo>
                <a:lnTo>
                  <a:pt x="451103" y="902207"/>
                </a:lnTo>
                <a:lnTo>
                  <a:pt x="0" y="451104"/>
                </a:lnTo>
                <a:lnTo>
                  <a:pt x="451103" y="0"/>
                </a:lnTo>
                <a:lnTo>
                  <a:pt x="5286756" y="0"/>
                </a:lnTo>
                <a:lnTo>
                  <a:pt x="5286756" y="902207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07681" y="4463288"/>
            <a:ext cx="35553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Segoe UI"/>
                <a:cs typeface="Segoe UI"/>
              </a:rPr>
              <a:t>готовые</a:t>
            </a:r>
            <a:r>
              <a:rPr sz="1400" spc="-4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саморазвитию,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самореализации,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использованию</a:t>
            </a:r>
            <a:r>
              <a:rPr sz="1400" spc="-5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творческого</a:t>
            </a:r>
            <a:r>
              <a:rPr sz="1400" spc="-5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потенциала.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585714" y="4235450"/>
            <a:ext cx="927735" cy="927735"/>
            <a:chOff x="5585714" y="4235450"/>
            <a:chExt cx="927735" cy="92773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8414" y="4248150"/>
              <a:ext cx="902208" cy="90220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98414" y="4248150"/>
              <a:ext cx="902335" cy="902335"/>
            </a:xfrm>
            <a:custGeom>
              <a:avLst/>
              <a:gdLst/>
              <a:ahLst/>
              <a:cxnLst/>
              <a:rect l="l" t="t" r="r" b="b"/>
              <a:pathLst>
                <a:path w="902335" h="902335">
                  <a:moveTo>
                    <a:pt x="0" y="451104"/>
                  </a:moveTo>
                  <a:lnTo>
                    <a:pt x="2646" y="401944"/>
                  </a:lnTo>
                  <a:lnTo>
                    <a:pt x="10402" y="354320"/>
                  </a:lnTo>
                  <a:lnTo>
                    <a:pt x="22994" y="308506"/>
                  </a:lnTo>
                  <a:lnTo>
                    <a:pt x="40145" y="264776"/>
                  </a:lnTo>
                  <a:lnTo>
                    <a:pt x="61580" y="223407"/>
                  </a:lnTo>
                  <a:lnTo>
                    <a:pt x="87026" y="184672"/>
                  </a:lnTo>
                  <a:lnTo>
                    <a:pt x="116206" y="148847"/>
                  </a:lnTo>
                  <a:lnTo>
                    <a:pt x="148847" y="116206"/>
                  </a:lnTo>
                  <a:lnTo>
                    <a:pt x="184672" y="87026"/>
                  </a:lnTo>
                  <a:lnTo>
                    <a:pt x="223407" y="61580"/>
                  </a:lnTo>
                  <a:lnTo>
                    <a:pt x="264776" y="40145"/>
                  </a:lnTo>
                  <a:lnTo>
                    <a:pt x="308506" y="22994"/>
                  </a:lnTo>
                  <a:lnTo>
                    <a:pt x="354320" y="10402"/>
                  </a:lnTo>
                  <a:lnTo>
                    <a:pt x="401944" y="2646"/>
                  </a:lnTo>
                  <a:lnTo>
                    <a:pt x="451103" y="0"/>
                  </a:lnTo>
                  <a:lnTo>
                    <a:pt x="500263" y="2646"/>
                  </a:lnTo>
                  <a:lnTo>
                    <a:pt x="547887" y="10402"/>
                  </a:lnTo>
                  <a:lnTo>
                    <a:pt x="593701" y="22994"/>
                  </a:lnTo>
                  <a:lnTo>
                    <a:pt x="637431" y="40145"/>
                  </a:lnTo>
                  <a:lnTo>
                    <a:pt x="678800" y="61580"/>
                  </a:lnTo>
                  <a:lnTo>
                    <a:pt x="717535" y="87026"/>
                  </a:lnTo>
                  <a:lnTo>
                    <a:pt x="753360" y="116206"/>
                  </a:lnTo>
                  <a:lnTo>
                    <a:pt x="786001" y="148847"/>
                  </a:lnTo>
                  <a:lnTo>
                    <a:pt x="815181" y="184672"/>
                  </a:lnTo>
                  <a:lnTo>
                    <a:pt x="840627" y="223407"/>
                  </a:lnTo>
                  <a:lnTo>
                    <a:pt x="862062" y="264776"/>
                  </a:lnTo>
                  <a:lnTo>
                    <a:pt x="879213" y="308506"/>
                  </a:lnTo>
                  <a:lnTo>
                    <a:pt x="891805" y="354320"/>
                  </a:lnTo>
                  <a:lnTo>
                    <a:pt x="899561" y="401944"/>
                  </a:lnTo>
                  <a:lnTo>
                    <a:pt x="902208" y="451104"/>
                  </a:lnTo>
                  <a:lnTo>
                    <a:pt x="899561" y="500263"/>
                  </a:lnTo>
                  <a:lnTo>
                    <a:pt x="891805" y="547887"/>
                  </a:lnTo>
                  <a:lnTo>
                    <a:pt x="879213" y="593701"/>
                  </a:lnTo>
                  <a:lnTo>
                    <a:pt x="862062" y="637431"/>
                  </a:lnTo>
                  <a:lnTo>
                    <a:pt x="840627" y="678800"/>
                  </a:lnTo>
                  <a:lnTo>
                    <a:pt x="815181" y="717535"/>
                  </a:lnTo>
                  <a:lnTo>
                    <a:pt x="786001" y="753360"/>
                  </a:lnTo>
                  <a:lnTo>
                    <a:pt x="753360" y="786001"/>
                  </a:lnTo>
                  <a:lnTo>
                    <a:pt x="717535" y="815181"/>
                  </a:lnTo>
                  <a:lnTo>
                    <a:pt x="678800" y="840627"/>
                  </a:lnTo>
                  <a:lnTo>
                    <a:pt x="637431" y="862062"/>
                  </a:lnTo>
                  <a:lnTo>
                    <a:pt x="593701" y="879213"/>
                  </a:lnTo>
                  <a:lnTo>
                    <a:pt x="547887" y="891805"/>
                  </a:lnTo>
                  <a:lnTo>
                    <a:pt x="500263" y="899561"/>
                  </a:lnTo>
                  <a:lnTo>
                    <a:pt x="451103" y="902207"/>
                  </a:lnTo>
                  <a:lnTo>
                    <a:pt x="401944" y="899561"/>
                  </a:lnTo>
                  <a:lnTo>
                    <a:pt x="354320" y="891805"/>
                  </a:lnTo>
                  <a:lnTo>
                    <a:pt x="308506" y="879213"/>
                  </a:lnTo>
                  <a:lnTo>
                    <a:pt x="264776" y="862062"/>
                  </a:lnTo>
                  <a:lnTo>
                    <a:pt x="223407" y="840627"/>
                  </a:lnTo>
                  <a:lnTo>
                    <a:pt x="184672" y="815181"/>
                  </a:lnTo>
                  <a:lnTo>
                    <a:pt x="148847" y="786001"/>
                  </a:lnTo>
                  <a:lnTo>
                    <a:pt x="116206" y="753360"/>
                  </a:lnTo>
                  <a:lnTo>
                    <a:pt x="87026" y="717535"/>
                  </a:lnTo>
                  <a:lnTo>
                    <a:pt x="61580" y="678800"/>
                  </a:lnTo>
                  <a:lnTo>
                    <a:pt x="40145" y="637431"/>
                  </a:lnTo>
                  <a:lnTo>
                    <a:pt x="22994" y="593701"/>
                  </a:lnTo>
                  <a:lnTo>
                    <a:pt x="10402" y="547887"/>
                  </a:lnTo>
                  <a:lnTo>
                    <a:pt x="2646" y="500263"/>
                  </a:lnTo>
                  <a:lnTo>
                    <a:pt x="0" y="451104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5987034" y="5415534"/>
            <a:ext cx="5274945" cy="904240"/>
          </a:xfrm>
          <a:custGeom>
            <a:avLst/>
            <a:gdLst/>
            <a:ahLst/>
            <a:cxnLst/>
            <a:rect l="l" t="t" r="r" b="b"/>
            <a:pathLst>
              <a:path w="5274945" h="904239">
                <a:moveTo>
                  <a:pt x="5274564" y="903731"/>
                </a:moveTo>
                <a:lnTo>
                  <a:pt x="451865" y="903731"/>
                </a:lnTo>
                <a:lnTo>
                  <a:pt x="0" y="451865"/>
                </a:lnTo>
                <a:lnTo>
                  <a:pt x="451865" y="0"/>
                </a:lnTo>
                <a:lnTo>
                  <a:pt x="5274564" y="0"/>
                </a:lnTo>
                <a:lnTo>
                  <a:pt x="5274564" y="903731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97522" y="5473395"/>
            <a:ext cx="45783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  <a:tabLst>
                <a:tab pos="1582420" algn="l"/>
                <a:tab pos="2372360" algn="l"/>
                <a:tab pos="3653790" algn="l"/>
              </a:tabLst>
            </a:pPr>
            <a:r>
              <a:rPr sz="1400" spc="-5" dirty="0">
                <a:latin typeface="Segoe UI"/>
                <a:cs typeface="Segoe UI"/>
              </a:rPr>
              <a:t>преимущество		</a:t>
            </a:r>
            <a:r>
              <a:rPr sz="1400" spc="-10" dirty="0">
                <a:latin typeface="Segoe UI"/>
                <a:cs typeface="Segoe UI"/>
              </a:rPr>
              <a:t>психолого-педагогическое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о</a:t>
            </a:r>
            <a:r>
              <a:rPr sz="1400" dirty="0">
                <a:latin typeface="Segoe UI"/>
                <a:cs typeface="Segoe UI"/>
              </a:rPr>
              <a:t>б</a:t>
            </a:r>
            <a:r>
              <a:rPr sz="1400" spc="-35" dirty="0">
                <a:latin typeface="Segoe UI"/>
                <a:cs typeface="Segoe UI"/>
              </a:rPr>
              <a:t>р</a:t>
            </a:r>
            <a:r>
              <a:rPr sz="1400" spc="5" dirty="0">
                <a:latin typeface="Segoe UI"/>
                <a:cs typeface="Segoe UI"/>
              </a:rPr>
              <a:t>а</a:t>
            </a:r>
            <a:r>
              <a:rPr sz="1400" dirty="0">
                <a:latin typeface="Segoe UI"/>
                <a:cs typeface="Segoe UI"/>
              </a:rPr>
              <a:t>зов</a:t>
            </a:r>
            <a:r>
              <a:rPr sz="1400" spc="-10" dirty="0">
                <a:latin typeface="Segoe UI"/>
                <a:cs typeface="Segoe UI"/>
              </a:rPr>
              <a:t>а</a:t>
            </a:r>
            <a:r>
              <a:rPr sz="1400" spc="5" dirty="0">
                <a:latin typeface="Segoe UI"/>
                <a:cs typeface="Segoe UI"/>
              </a:rPr>
              <a:t>н</a:t>
            </a:r>
            <a:r>
              <a:rPr sz="1400" spc="-5" dirty="0">
                <a:latin typeface="Segoe UI"/>
                <a:cs typeface="Segoe UI"/>
              </a:rPr>
              <a:t>и</a:t>
            </a:r>
            <a:r>
              <a:rPr sz="1400" dirty="0">
                <a:latin typeface="Segoe UI"/>
                <a:cs typeface="Segoe UI"/>
              </a:rPr>
              <a:t>е	</a:t>
            </a:r>
            <a:r>
              <a:rPr sz="1400" spc="-5" dirty="0">
                <a:latin typeface="Segoe UI"/>
                <a:cs typeface="Segoe UI"/>
              </a:rPr>
              <a:t>и</a:t>
            </a:r>
            <a:r>
              <a:rPr sz="1400" dirty="0">
                <a:latin typeface="Segoe UI"/>
                <a:cs typeface="Segoe UI"/>
              </a:rPr>
              <a:t>ли	</a:t>
            </a:r>
            <a:r>
              <a:rPr sz="1400" spc="-28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в</a:t>
            </a:r>
            <a:r>
              <a:rPr sz="1400" spc="-10" dirty="0">
                <a:latin typeface="Segoe UI"/>
                <a:cs typeface="Segoe UI"/>
              </a:rPr>
              <a:t>л</a:t>
            </a:r>
            <a:r>
              <a:rPr sz="1400" dirty="0">
                <a:latin typeface="Segoe UI"/>
                <a:cs typeface="Segoe UI"/>
              </a:rPr>
              <a:t>ад</a:t>
            </a:r>
            <a:r>
              <a:rPr sz="1400" spc="-15" dirty="0">
                <a:latin typeface="Segoe UI"/>
                <a:cs typeface="Segoe UI"/>
              </a:rPr>
              <a:t>е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5" dirty="0">
                <a:latin typeface="Segoe UI"/>
                <a:cs typeface="Segoe UI"/>
              </a:rPr>
              <a:t>и</a:t>
            </a:r>
            <a:r>
              <a:rPr sz="1400" dirty="0">
                <a:latin typeface="Segoe UI"/>
                <a:cs typeface="Segoe UI"/>
              </a:rPr>
              <a:t>е	пс</a:t>
            </a:r>
            <a:r>
              <a:rPr sz="1400" spc="-15" dirty="0">
                <a:latin typeface="Segoe UI"/>
                <a:cs typeface="Segoe UI"/>
              </a:rPr>
              <a:t>и</a:t>
            </a:r>
            <a:r>
              <a:rPr sz="1400" spc="-10" dirty="0">
                <a:latin typeface="Segoe UI"/>
                <a:cs typeface="Segoe UI"/>
              </a:rPr>
              <a:t>хо</a:t>
            </a:r>
            <a:r>
              <a:rPr sz="1400" dirty="0">
                <a:latin typeface="Segoe UI"/>
                <a:cs typeface="Segoe UI"/>
              </a:rPr>
              <a:t>ло</a:t>
            </a:r>
            <a:r>
              <a:rPr sz="1400" spc="-25" dirty="0">
                <a:latin typeface="Segoe UI"/>
                <a:cs typeface="Segoe UI"/>
              </a:rPr>
              <a:t>г</a:t>
            </a:r>
            <a:r>
              <a:rPr sz="1400" spc="-10" dirty="0">
                <a:latin typeface="Segoe UI"/>
                <a:cs typeface="Segoe UI"/>
              </a:rPr>
              <a:t>о</a:t>
            </a:r>
            <a:r>
              <a:rPr sz="1400" dirty="0">
                <a:latin typeface="Segoe UI"/>
                <a:cs typeface="Segoe UI"/>
              </a:rPr>
              <a:t>-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7522" y="5968390"/>
            <a:ext cx="2635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Segoe UI"/>
                <a:cs typeface="Segoe UI"/>
              </a:rPr>
              <a:t>п</a:t>
            </a:r>
            <a:r>
              <a:rPr sz="1400" dirty="0">
                <a:latin typeface="Segoe UI"/>
                <a:cs typeface="Segoe UI"/>
              </a:rPr>
              <a:t>ед</a:t>
            </a:r>
            <a:r>
              <a:rPr sz="1400" spc="5" dirty="0">
                <a:latin typeface="Segoe UI"/>
                <a:cs typeface="Segoe UI"/>
              </a:rPr>
              <a:t>а</a:t>
            </a:r>
            <a:r>
              <a:rPr sz="1400" spc="-25" dirty="0">
                <a:latin typeface="Segoe UI"/>
                <a:cs typeface="Segoe UI"/>
              </a:rPr>
              <a:t>г</a:t>
            </a:r>
            <a:r>
              <a:rPr sz="1400" spc="5" dirty="0">
                <a:latin typeface="Segoe UI"/>
                <a:cs typeface="Segoe UI"/>
              </a:rPr>
              <a:t>о</a:t>
            </a:r>
            <a:r>
              <a:rPr sz="1400" dirty="0">
                <a:latin typeface="Segoe UI"/>
                <a:cs typeface="Segoe UI"/>
              </a:rPr>
              <a:t>гическ</a:t>
            </a:r>
            <a:r>
              <a:rPr sz="1400" spc="-10" dirty="0">
                <a:latin typeface="Segoe UI"/>
                <a:cs typeface="Segoe UI"/>
              </a:rPr>
              <a:t>и</a:t>
            </a:r>
            <a:r>
              <a:rPr sz="1400" spc="-5" dirty="0">
                <a:latin typeface="Segoe UI"/>
                <a:cs typeface="Segoe UI"/>
              </a:rPr>
              <a:t>м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6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т</a:t>
            </a:r>
            <a:r>
              <a:rPr sz="1400" dirty="0">
                <a:latin typeface="Segoe UI"/>
                <a:cs typeface="Segoe UI"/>
              </a:rPr>
              <a:t>ех</a:t>
            </a:r>
            <a:r>
              <a:rPr sz="1400" spc="5" dirty="0">
                <a:latin typeface="Segoe UI"/>
                <a:cs typeface="Segoe UI"/>
              </a:rPr>
              <a:t>н</a:t>
            </a:r>
            <a:r>
              <a:rPr sz="1400" dirty="0">
                <a:latin typeface="Segoe UI"/>
                <a:cs typeface="Segoe UI"/>
              </a:rPr>
              <a:t>ол</a:t>
            </a:r>
            <a:r>
              <a:rPr sz="1400" spc="5" dirty="0">
                <a:latin typeface="Segoe UI"/>
                <a:cs typeface="Segoe UI"/>
              </a:rPr>
              <a:t>о</a:t>
            </a:r>
            <a:r>
              <a:rPr sz="1400" dirty="0">
                <a:latin typeface="Segoe UI"/>
                <a:cs typeface="Segoe UI"/>
              </a:rPr>
              <a:t>г</a:t>
            </a:r>
            <a:r>
              <a:rPr sz="1400" spc="-10" dirty="0">
                <a:latin typeface="Segoe UI"/>
                <a:cs typeface="Segoe UI"/>
              </a:rPr>
              <a:t>и</a:t>
            </a:r>
            <a:r>
              <a:rPr sz="1400" dirty="0">
                <a:latin typeface="Segoe UI"/>
                <a:cs typeface="Segoe UI"/>
              </a:rPr>
              <a:t>ями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527802" y="5404358"/>
            <a:ext cx="927735" cy="927735"/>
            <a:chOff x="5527802" y="5404358"/>
            <a:chExt cx="927735" cy="927735"/>
          </a:xfrm>
        </p:grpSpPr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0502" y="5417058"/>
              <a:ext cx="902208" cy="9022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40502" y="5417058"/>
              <a:ext cx="902335" cy="902335"/>
            </a:xfrm>
            <a:custGeom>
              <a:avLst/>
              <a:gdLst/>
              <a:ahLst/>
              <a:cxnLst/>
              <a:rect l="l" t="t" r="r" b="b"/>
              <a:pathLst>
                <a:path w="902335" h="902335">
                  <a:moveTo>
                    <a:pt x="0" y="451103"/>
                  </a:moveTo>
                  <a:lnTo>
                    <a:pt x="2646" y="401951"/>
                  </a:lnTo>
                  <a:lnTo>
                    <a:pt x="10402" y="354332"/>
                  </a:lnTo>
                  <a:lnTo>
                    <a:pt x="22994" y="308520"/>
                  </a:lnTo>
                  <a:lnTo>
                    <a:pt x="40145" y="264793"/>
                  </a:lnTo>
                  <a:lnTo>
                    <a:pt x="61580" y="223424"/>
                  </a:lnTo>
                  <a:lnTo>
                    <a:pt x="87026" y="184688"/>
                  </a:lnTo>
                  <a:lnTo>
                    <a:pt x="116206" y="148862"/>
                  </a:lnTo>
                  <a:lnTo>
                    <a:pt x="148847" y="116220"/>
                  </a:lnTo>
                  <a:lnTo>
                    <a:pt x="184672" y="87037"/>
                  </a:lnTo>
                  <a:lnTo>
                    <a:pt x="223407" y="61589"/>
                  </a:lnTo>
                  <a:lnTo>
                    <a:pt x="264776" y="40151"/>
                  </a:lnTo>
                  <a:lnTo>
                    <a:pt x="308506" y="22997"/>
                  </a:lnTo>
                  <a:lnTo>
                    <a:pt x="354320" y="10404"/>
                  </a:lnTo>
                  <a:lnTo>
                    <a:pt x="401944" y="2647"/>
                  </a:lnTo>
                  <a:lnTo>
                    <a:pt x="451103" y="0"/>
                  </a:lnTo>
                  <a:lnTo>
                    <a:pt x="500263" y="2647"/>
                  </a:lnTo>
                  <a:lnTo>
                    <a:pt x="547887" y="10404"/>
                  </a:lnTo>
                  <a:lnTo>
                    <a:pt x="593701" y="22997"/>
                  </a:lnTo>
                  <a:lnTo>
                    <a:pt x="637431" y="40151"/>
                  </a:lnTo>
                  <a:lnTo>
                    <a:pt x="678800" y="61589"/>
                  </a:lnTo>
                  <a:lnTo>
                    <a:pt x="717535" y="87037"/>
                  </a:lnTo>
                  <a:lnTo>
                    <a:pt x="753360" y="116220"/>
                  </a:lnTo>
                  <a:lnTo>
                    <a:pt x="786001" y="148862"/>
                  </a:lnTo>
                  <a:lnTo>
                    <a:pt x="815181" y="184688"/>
                  </a:lnTo>
                  <a:lnTo>
                    <a:pt x="840627" y="223424"/>
                  </a:lnTo>
                  <a:lnTo>
                    <a:pt x="862062" y="264793"/>
                  </a:lnTo>
                  <a:lnTo>
                    <a:pt x="879213" y="308520"/>
                  </a:lnTo>
                  <a:lnTo>
                    <a:pt x="891805" y="354332"/>
                  </a:lnTo>
                  <a:lnTo>
                    <a:pt x="899561" y="401951"/>
                  </a:lnTo>
                  <a:lnTo>
                    <a:pt x="902208" y="451103"/>
                  </a:lnTo>
                  <a:lnTo>
                    <a:pt x="899561" y="500256"/>
                  </a:lnTo>
                  <a:lnTo>
                    <a:pt x="891805" y="547875"/>
                  </a:lnTo>
                  <a:lnTo>
                    <a:pt x="879213" y="593687"/>
                  </a:lnTo>
                  <a:lnTo>
                    <a:pt x="862062" y="637414"/>
                  </a:lnTo>
                  <a:lnTo>
                    <a:pt x="840627" y="678783"/>
                  </a:lnTo>
                  <a:lnTo>
                    <a:pt x="815181" y="717519"/>
                  </a:lnTo>
                  <a:lnTo>
                    <a:pt x="786001" y="753345"/>
                  </a:lnTo>
                  <a:lnTo>
                    <a:pt x="753360" y="785987"/>
                  </a:lnTo>
                  <a:lnTo>
                    <a:pt x="717535" y="815170"/>
                  </a:lnTo>
                  <a:lnTo>
                    <a:pt x="678800" y="840618"/>
                  </a:lnTo>
                  <a:lnTo>
                    <a:pt x="637431" y="862056"/>
                  </a:lnTo>
                  <a:lnTo>
                    <a:pt x="593701" y="879210"/>
                  </a:lnTo>
                  <a:lnTo>
                    <a:pt x="547887" y="891803"/>
                  </a:lnTo>
                  <a:lnTo>
                    <a:pt x="500263" y="899560"/>
                  </a:lnTo>
                  <a:lnTo>
                    <a:pt x="451103" y="902207"/>
                  </a:lnTo>
                  <a:lnTo>
                    <a:pt x="401944" y="899560"/>
                  </a:lnTo>
                  <a:lnTo>
                    <a:pt x="354320" y="891803"/>
                  </a:lnTo>
                  <a:lnTo>
                    <a:pt x="308506" y="879210"/>
                  </a:lnTo>
                  <a:lnTo>
                    <a:pt x="264776" y="862056"/>
                  </a:lnTo>
                  <a:lnTo>
                    <a:pt x="223407" y="840618"/>
                  </a:lnTo>
                  <a:lnTo>
                    <a:pt x="184672" y="815170"/>
                  </a:lnTo>
                  <a:lnTo>
                    <a:pt x="148847" y="785987"/>
                  </a:lnTo>
                  <a:lnTo>
                    <a:pt x="116206" y="753345"/>
                  </a:lnTo>
                  <a:lnTo>
                    <a:pt x="87026" y="717519"/>
                  </a:lnTo>
                  <a:lnTo>
                    <a:pt x="61580" y="678783"/>
                  </a:lnTo>
                  <a:lnTo>
                    <a:pt x="40145" y="637414"/>
                  </a:lnTo>
                  <a:lnTo>
                    <a:pt x="22994" y="593687"/>
                  </a:lnTo>
                  <a:lnTo>
                    <a:pt x="10402" y="547875"/>
                  </a:lnTo>
                  <a:lnTo>
                    <a:pt x="2646" y="500256"/>
                  </a:lnTo>
                  <a:lnTo>
                    <a:pt x="0" y="451103"/>
                  </a:lnTo>
                  <a:close/>
                </a:path>
              </a:pathLst>
            </a:custGeom>
            <a:ln w="25400">
              <a:solidFill>
                <a:srgbClr val="12D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76064" y="733758"/>
            <a:ext cx="9182735" cy="84455"/>
            <a:chOff x="576064" y="733758"/>
            <a:chExt cx="9182735" cy="84455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064" y="733758"/>
              <a:ext cx="9182122" cy="8397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07314" y="755141"/>
              <a:ext cx="9121775" cy="0"/>
            </a:xfrm>
            <a:custGeom>
              <a:avLst/>
              <a:gdLst/>
              <a:ahLst/>
              <a:cxnLst/>
              <a:rect l="l" t="t" r="r" b="b"/>
              <a:pathLst>
                <a:path w="9121775">
                  <a:moveTo>
                    <a:pt x="0" y="0"/>
                  </a:moveTo>
                  <a:lnTo>
                    <a:pt x="9121520" y="0"/>
                  </a:lnTo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745" y="1463802"/>
            <a:ext cx="5646420" cy="1222375"/>
          </a:xfrm>
          <a:custGeom>
            <a:avLst/>
            <a:gdLst/>
            <a:ahLst/>
            <a:cxnLst/>
            <a:rect l="l" t="t" r="r" b="b"/>
            <a:pathLst>
              <a:path w="5646420" h="1222375">
                <a:moveTo>
                  <a:pt x="0" y="203708"/>
                </a:moveTo>
                <a:lnTo>
                  <a:pt x="5380" y="156994"/>
                </a:lnTo>
                <a:lnTo>
                  <a:pt x="20706" y="114114"/>
                </a:lnTo>
                <a:lnTo>
                  <a:pt x="44754" y="76291"/>
                </a:lnTo>
                <a:lnTo>
                  <a:pt x="76302" y="44746"/>
                </a:lnTo>
                <a:lnTo>
                  <a:pt x="114125" y="20702"/>
                </a:lnTo>
                <a:lnTo>
                  <a:pt x="157002" y="5379"/>
                </a:lnTo>
                <a:lnTo>
                  <a:pt x="203708" y="0"/>
                </a:lnTo>
                <a:lnTo>
                  <a:pt x="5442712" y="0"/>
                </a:lnTo>
                <a:lnTo>
                  <a:pt x="5489425" y="5379"/>
                </a:lnTo>
                <a:lnTo>
                  <a:pt x="5532305" y="20702"/>
                </a:lnTo>
                <a:lnTo>
                  <a:pt x="5570128" y="44746"/>
                </a:lnTo>
                <a:lnTo>
                  <a:pt x="5601673" y="76291"/>
                </a:lnTo>
                <a:lnTo>
                  <a:pt x="5625717" y="114114"/>
                </a:lnTo>
                <a:lnTo>
                  <a:pt x="5641040" y="156994"/>
                </a:lnTo>
                <a:lnTo>
                  <a:pt x="5646420" y="203708"/>
                </a:lnTo>
                <a:lnTo>
                  <a:pt x="5646420" y="1018539"/>
                </a:lnTo>
                <a:lnTo>
                  <a:pt x="5641040" y="1065253"/>
                </a:lnTo>
                <a:lnTo>
                  <a:pt x="5625717" y="1108133"/>
                </a:lnTo>
                <a:lnTo>
                  <a:pt x="5601673" y="1145956"/>
                </a:lnTo>
                <a:lnTo>
                  <a:pt x="5570128" y="1177501"/>
                </a:lnTo>
                <a:lnTo>
                  <a:pt x="5532305" y="1201545"/>
                </a:lnTo>
                <a:lnTo>
                  <a:pt x="5489425" y="1216868"/>
                </a:lnTo>
                <a:lnTo>
                  <a:pt x="5442712" y="1222248"/>
                </a:lnTo>
                <a:lnTo>
                  <a:pt x="203708" y="1222248"/>
                </a:lnTo>
                <a:lnTo>
                  <a:pt x="157002" y="1216868"/>
                </a:lnTo>
                <a:lnTo>
                  <a:pt x="114125" y="1201545"/>
                </a:lnTo>
                <a:lnTo>
                  <a:pt x="76302" y="1177501"/>
                </a:lnTo>
                <a:lnTo>
                  <a:pt x="44754" y="1145956"/>
                </a:lnTo>
                <a:lnTo>
                  <a:pt x="20706" y="1108133"/>
                </a:lnTo>
                <a:lnTo>
                  <a:pt x="5380" y="1065253"/>
                </a:lnTo>
                <a:lnTo>
                  <a:pt x="0" y="1018539"/>
                </a:lnTo>
                <a:lnTo>
                  <a:pt x="0" y="203708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375" y="1686560"/>
            <a:ext cx="5229860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Формирует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список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педагогов-навигаторов,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ts val="1914"/>
              </a:lnSpc>
            </a:pPr>
            <a:r>
              <a:rPr sz="1600" spc="-10" dirty="0">
                <a:latin typeface="Segoe UI"/>
                <a:cs typeface="Segoe UI"/>
              </a:rPr>
              <a:t>рекомендованных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участия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программе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от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региона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ts val="1914"/>
              </a:lnSpc>
            </a:pPr>
            <a:r>
              <a:rPr sz="1600" spc="-15" dirty="0">
                <a:latin typeface="Segoe UI"/>
                <a:cs typeface="Segoe UI"/>
              </a:rPr>
              <a:t>согласно</a:t>
            </a:r>
            <a:r>
              <a:rPr sz="1600" spc="-10" dirty="0">
                <a:latin typeface="Segoe UI"/>
                <a:cs typeface="Segoe UI"/>
              </a:rPr>
              <a:t> квотам.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745" y="2733294"/>
            <a:ext cx="5646420" cy="1222375"/>
          </a:xfrm>
          <a:custGeom>
            <a:avLst/>
            <a:gdLst/>
            <a:ahLst/>
            <a:cxnLst/>
            <a:rect l="l" t="t" r="r" b="b"/>
            <a:pathLst>
              <a:path w="5646420" h="1222375">
                <a:moveTo>
                  <a:pt x="0" y="203707"/>
                </a:moveTo>
                <a:lnTo>
                  <a:pt x="5380" y="156994"/>
                </a:lnTo>
                <a:lnTo>
                  <a:pt x="20706" y="114114"/>
                </a:lnTo>
                <a:lnTo>
                  <a:pt x="44754" y="76291"/>
                </a:lnTo>
                <a:lnTo>
                  <a:pt x="76302" y="44746"/>
                </a:lnTo>
                <a:lnTo>
                  <a:pt x="114125" y="20702"/>
                </a:lnTo>
                <a:lnTo>
                  <a:pt x="157002" y="5379"/>
                </a:lnTo>
                <a:lnTo>
                  <a:pt x="203708" y="0"/>
                </a:lnTo>
                <a:lnTo>
                  <a:pt x="5442712" y="0"/>
                </a:lnTo>
                <a:lnTo>
                  <a:pt x="5489425" y="5379"/>
                </a:lnTo>
                <a:lnTo>
                  <a:pt x="5532305" y="20702"/>
                </a:lnTo>
                <a:lnTo>
                  <a:pt x="5570128" y="44746"/>
                </a:lnTo>
                <a:lnTo>
                  <a:pt x="5601673" y="76291"/>
                </a:lnTo>
                <a:lnTo>
                  <a:pt x="5625717" y="114114"/>
                </a:lnTo>
                <a:lnTo>
                  <a:pt x="5641040" y="156994"/>
                </a:lnTo>
                <a:lnTo>
                  <a:pt x="5646420" y="203707"/>
                </a:lnTo>
                <a:lnTo>
                  <a:pt x="5646420" y="1018539"/>
                </a:lnTo>
                <a:lnTo>
                  <a:pt x="5641040" y="1065253"/>
                </a:lnTo>
                <a:lnTo>
                  <a:pt x="5625717" y="1108133"/>
                </a:lnTo>
                <a:lnTo>
                  <a:pt x="5601673" y="1145956"/>
                </a:lnTo>
                <a:lnTo>
                  <a:pt x="5570128" y="1177501"/>
                </a:lnTo>
                <a:lnTo>
                  <a:pt x="5532305" y="1201545"/>
                </a:lnTo>
                <a:lnTo>
                  <a:pt x="5489425" y="1216868"/>
                </a:lnTo>
                <a:lnTo>
                  <a:pt x="5442712" y="1222247"/>
                </a:lnTo>
                <a:lnTo>
                  <a:pt x="203708" y="1222247"/>
                </a:lnTo>
                <a:lnTo>
                  <a:pt x="157002" y="1216868"/>
                </a:lnTo>
                <a:lnTo>
                  <a:pt x="114125" y="1201545"/>
                </a:lnTo>
                <a:lnTo>
                  <a:pt x="76302" y="1177501"/>
                </a:lnTo>
                <a:lnTo>
                  <a:pt x="44754" y="1145956"/>
                </a:lnTo>
                <a:lnTo>
                  <a:pt x="20706" y="1108133"/>
                </a:lnTo>
                <a:lnTo>
                  <a:pt x="5380" y="1065253"/>
                </a:lnTo>
                <a:lnTo>
                  <a:pt x="0" y="1018539"/>
                </a:lnTo>
                <a:lnTo>
                  <a:pt x="0" y="203707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375" y="2834767"/>
            <a:ext cx="5223510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1600" spc="-5" dirty="0">
                <a:latin typeface="Segoe UI"/>
                <a:cs typeface="Segoe UI"/>
              </a:rPr>
              <a:t>Осуществляет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организационную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помощь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педагогам-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навигаторам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регистрации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платформе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проекта,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также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информационных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и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коммуникационных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чатах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(Telegram).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745" y="4002785"/>
            <a:ext cx="5646420" cy="1222375"/>
          </a:xfrm>
          <a:custGeom>
            <a:avLst/>
            <a:gdLst/>
            <a:ahLst/>
            <a:cxnLst/>
            <a:rect l="l" t="t" r="r" b="b"/>
            <a:pathLst>
              <a:path w="5646420" h="1222375">
                <a:moveTo>
                  <a:pt x="0" y="203707"/>
                </a:moveTo>
                <a:lnTo>
                  <a:pt x="5380" y="156994"/>
                </a:lnTo>
                <a:lnTo>
                  <a:pt x="20706" y="114114"/>
                </a:lnTo>
                <a:lnTo>
                  <a:pt x="44754" y="76291"/>
                </a:lnTo>
                <a:lnTo>
                  <a:pt x="76302" y="44746"/>
                </a:lnTo>
                <a:lnTo>
                  <a:pt x="114125" y="20702"/>
                </a:lnTo>
                <a:lnTo>
                  <a:pt x="157002" y="5379"/>
                </a:lnTo>
                <a:lnTo>
                  <a:pt x="203708" y="0"/>
                </a:lnTo>
                <a:lnTo>
                  <a:pt x="5442712" y="0"/>
                </a:lnTo>
                <a:lnTo>
                  <a:pt x="5489425" y="5379"/>
                </a:lnTo>
                <a:lnTo>
                  <a:pt x="5532305" y="20702"/>
                </a:lnTo>
                <a:lnTo>
                  <a:pt x="5570128" y="44746"/>
                </a:lnTo>
                <a:lnTo>
                  <a:pt x="5601673" y="76291"/>
                </a:lnTo>
                <a:lnTo>
                  <a:pt x="5625717" y="114114"/>
                </a:lnTo>
                <a:lnTo>
                  <a:pt x="5641040" y="156994"/>
                </a:lnTo>
                <a:lnTo>
                  <a:pt x="5646420" y="203707"/>
                </a:lnTo>
                <a:lnTo>
                  <a:pt x="5646420" y="1018539"/>
                </a:lnTo>
                <a:lnTo>
                  <a:pt x="5641040" y="1065253"/>
                </a:lnTo>
                <a:lnTo>
                  <a:pt x="5625717" y="1108133"/>
                </a:lnTo>
                <a:lnTo>
                  <a:pt x="5601673" y="1145956"/>
                </a:lnTo>
                <a:lnTo>
                  <a:pt x="5570128" y="1177501"/>
                </a:lnTo>
                <a:lnTo>
                  <a:pt x="5532305" y="1201545"/>
                </a:lnTo>
                <a:lnTo>
                  <a:pt x="5489425" y="1216868"/>
                </a:lnTo>
                <a:lnTo>
                  <a:pt x="5442712" y="1222247"/>
                </a:lnTo>
                <a:lnTo>
                  <a:pt x="203708" y="1222247"/>
                </a:lnTo>
                <a:lnTo>
                  <a:pt x="157002" y="1216868"/>
                </a:lnTo>
                <a:lnTo>
                  <a:pt x="114125" y="1201545"/>
                </a:lnTo>
                <a:lnTo>
                  <a:pt x="76302" y="1177501"/>
                </a:lnTo>
                <a:lnTo>
                  <a:pt x="44754" y="1145956"/>
                </a:lnTo>
                <a:lnTo>
                  <a:pt x="20706" y="1108133"/>
                </a:lnTo>
                <a:lnTo>
                  <a:pt x="5380" y="1065253"/>
                </a:lnTo>
                <a:lnTo>
                  <a:pt x="0" y="1018539"/>
                </a:lnTo>
                <a:lnTo>
                  <a:pt x="0" y="203707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375" y="4225797"/>
            <a:ext cx="511873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spc="-5" dirty="0">
                <a:latin typeface="Segoe UI"/>
                <a:cs typeface="Segoe UI"/>
              </a:rPr>
              <a:t>Осуществляет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замену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участников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проекта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(в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начале </a:t>
            </a:r>
            <a:r>
              <a:rPr sz="1600" spc="-5" dirty="0">
                <a:latin typeface="Segoe UI"/>
                <a:cs typeface="Segoe UI"/>
              </a:rPr>
              <a:t> проекта),</a:t>
            </a:r>
            <a:r>
              <a:rPr sz="1600" spc="-10" dirty="0">
                <a:latin typeface="Segoe UI"/>
                <a:cs typeface="Segoe UI"/>
              </a:rPr>
              <a:t> информируя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руководителей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педагогической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программы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об изменениях.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3745" y="5270753"/>
            <a:ext cx="5646420" cy="1224280"/>
          </a:xfrm>
          <a:custGeom>
            <a:avLst/>
            <a:gdLst/>
            <a:ahLst/>
            <a:cxnLst/>
            <a:rect l="l" t="t" r="r" b="b"/>
            <a:pathLst>
              <a:path w="5646420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5442458" y="0"/>
                </a:lnTo>
                <a:lnTo>
                  <a:pt x="5489225" y="5386"/>
                </a:lnTo>
                <a:lnTo>
                  <a:pt x="5532157" y="20730"/>
                </a:lnTo>
                <a:lnTo>
                  <a:pt x="5570027" y="44806"/>
                </a:lnTo>
                <a:lnTo>
                  <a:pt x="5601613" y="76392"/>
                </a:lnTo>
                <a:lnTo>
                  <a:pt x="5625689" y="114262"/>
                </a:lnTo>
                <a:lnTo>
                  <a:pt x="5641033" y="157194"/>
                </a:lnTo>
                <a:lnTo>
                  <a:pt x="5646420" y="203962"/>
                </a:lnTo>
                <a:lnTo>
                  <a:pt x="5646420" y="1019810"/>
                </a:lnTo>
                <a:lnTo>
                  <a:pt x="5641033" y="1066573"/>
                </a:lnTo>
                <a:lnTo>
                  <a:pt x="5625689" y="1109503"/>
                </a:lnTo>
                <a:lnTo>
                  <a:pt x="5601613" y="1147374"/>
                </a:lnTo>
                <a:lnTo>
                  <a:pt x="5570027" y="1178961"/>
                </a:lnTo>
                <a:lnTo>
                  <a:pt x="5532157" y="1203039"/>
                </a:lnTo>
                <a:lnTo>
                  <a:pt x="5489225" y="1218384"/>
                </a:lnTo>
                <a:lnTo>
                  <a:pt x="5442458" y="1223772"/>
                </a:lnTo>
                <a:lnTo>
                  <a:pt x="203961" y="1223772"/>
                </a:lnTo>
                <a:lnTo>
                  <a:pt x="157194" y="1218384"/>
                </a:lnTo>
                <a:lnTo>
                  <a:pt x="114262" y="1203039"/>
                </a:lnTo>
                <a:lnTo>
                  <a:pt x="76392" y="1178961"/>
                </a:lnTo>
                <a:lnTo>
                  <a:pt x="44806" y="1147374"/>
                </a:lnTo>
                <a:lnTo>
                  <a:pt x="20730" y="1109503"/>
                </a:lnTo>
                <a:lnTo>
                  <a:pt x="5386" y="1066573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5495645"/>
            <a:ext cx="540258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0"/>
              </a:spcBef>
            </a:pPr>
            <a:r>
              <a:rPr sz="1600" spc="-10" dirty="0">
                <a:latin typeface="Segoe UI"/>
                <a:cs typeface="Segoe UI"/>
              </a:rPr>
              <a:t>Контролирует </a:t>
            </a:r>
            <a:r>
              <a:rPr sz="1600" spc="-5" dirty="0">
                <a:latin typeface="Segoe UI"/>
                <a:cs typeface="Segoe UI"/>
              </a:rPr>
              <a:t>загрузку </a:t>
            </a:r>
            <a:r>
              <a:rPr sz="1600" spc="-10" dirty="0">
                <a:latin typeface="Segoe UI"/>
                <a:cs typeface="Segoe UI"/>
              </a:rPr>
              <a:t>необходимого пакета документов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 регистрации </a:t>
            </a:r>
            <a:r>
              <a:rPr sz="1600" spc="-5" dirty="0">
                <a:latin typeface="Segoe UI"/>
                <a:cs typeface="Segoe UI"/>
              </a:rPr>
              <a:t>на </a:t>
            </a:r>
            <a:r>
              <a:rPr sz="1600" spc="-20" dirty="0">
                <a:latin typeface="Segoe UI"/>
                <a:cs typeface="Segoe UI"/>
              </a:rPr>
              <a:t>программу, </a:t>
            </a:r>
            <a:r>
              <a:rPr sz="1600" dirty="0">
                <a:latin typeface="Segoe UI"/>
                <a:cs typeface="Segoe UI"/>
              </a:rPr>
              <a:t>включая </a:t>
            </a:r>
            <a:r>
              <a:rPr sz="1600" spc="-5" dirty="0">
                <a:latin typeface="Segoe UI"/>
                <a:cs typeface="Segoe UI"/>
              </a:rPr>
              <a:t>требования </a:t>
            </a:r>
            <a:r>
              <a:rPr sz="1600" dirty="0">
                <a:latin typeface="Segoe UI"/>
                <a:cs typeface="Segoe UI"/>
              </a:rPr>
              <a:t>для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зачисления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программу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повышения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квалификации.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3358" y="1119377"/>
            <a:ext cx="5646420" cy="894715"/>
          </a:xfrm>
          <a:custGeom>
            <a:avLst/>
            <a:gdLst/>
            <a:ahLst/>
            <a:cxnLst/>
            <a:rect l="l" t="t" r="r" b="b"/>
            <a:pathLst>
              <a:path w="5646420" h="894714">
                <a:moveTo>
                  <a:pt x="0" y="149098"/>
                </a:moveTo>
                <a:lnTo>
                  <a:pt x="7605" y="101990"/>
                </a:lnTo>
                <a:lnTo>
                  <a:pt x="28781" y="61063"/>
                </a:lnTo>
                <a:lnTo>
                  <a:pt x="61063" y="28781"/>
                </a:lnTo>
                <a:lnTo>
                  <a:pt x="101990" y="7605"/>
                </a:lnTo>
                <a:lnTo>
                  <a:pt x="149097" y="0"/>
                </a:lnTo>
                <a:lnTo>
                  <a:pt x="5497321" y="0"/>
                </a:lnTo>
                <a:lnTo>
                  <a:pt x="5544429" y="7605"/>
                </a:lnTo>
                <a:lnTo>
                  <a:pt x="5585356" y="28781"/>
                </a:lnTo>
                <a:lnTo>
                  <a:pt x="5617638" y="61063"/>
                </a:lnTo>
                <a:lnTo>
                  <a:pt x="5638814" y="101990"/>
                </a:lnTo>
                <a:lnTo>
                  <a:pt x="5646420" y="149098"/>
                </a:lnTo>
                <a:lnTo>
                  <a:pt x="5646420" y="745489"/>
                </a:lnTo>
                <a:lnTo>
                  <a:pt x="5638814" y="792597"/>
                </a:lnTo>
                <a:lnTo>
                  <a:pt x="5617638" y="833524"/>
                </a:lnTo>
                <a:lnTo>
                  <a:pt x="5585356" y="865806"/>
                </a:lnTo>
                <a:lnTo>
                  <a:pt x="5544429" y="886982"/>
                </a:lnTo>
                <a:lnTo>
                  <a:pt x="5497321" y="894588"/>
                </a:lnTo>
                <a:lnTo>
                  <a:pt x="149097" y="894588"/>
                </a:lnTo>
                <a:lnTo>
                  <a:pt x="101990" y="886982"/>
                </a:lnTo>
                <a:lnTo>
                  <a:pt x="61063" y="865806"/>
                </a:lnTo>
                <a:lnTo>
                  <a:pt x="28781" y="833524"/>
                </a:lnTo>
                <a:lnTo>
                  <a:pt x="7605" y="792597"/>
                </a:lnTo>
                <a:lnTo>
                  <a:pt x="0" y="745489"/>
                </a:lnTo>
                <a:lnTo>
                  <a:pt x="0" y="149098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81115" y="1200658"/>
            <a:ext cx="5200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Segoe UI"/>
                <a:cs typeface="Segoe UI"/>
              </a:rPr>
              <a:t>Мониторит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траекторию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развития</a:t>
            </a:r>
            <a:r>
              <a:rPr sz="1500" spc="-10" dirty="0">
                <a:latin typeface="Segoe UI"/>
                <a:cs typeface="Segoe UI"/>
              </a:rPr>
              <a:t> педагогов-навигаторов</a:t>
            </a:r>
            <a:r>
              <a:rPr sz="1500" dirty="0">
                <a:latin typeface="Segoe UI"/>
                <a:cs typeface="Segoe UI"/>
              </a:rPr>
              <a:t> в </a:t>
            </a:r>
            <a:r>
              <a:rPr sz="1500" spc="-39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рамках программы: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выполнение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заданий </a:t>
            </a:r>
            <a:r>
              <a:rPr sz="1500" dirty="0">
                <a:latin typeface="Segoe UI"/>
                <a:cs typeface="Segoe UI"/>
              </a:rPr>
              <a:t>и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мероприятий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проекта.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93358" y="2056638"/>
            <a:ext cx="5646420" cy="896619"/>
          </a:xfrm>
          <a:custGeom>
            <a:avLst/>
            <a:gdLst/>
            <a:ahLst/>
            <a:cxnLst/>
            <a:rect l="l" t="t" r="r" b="b"/>
            <a:pathLst>
              <a:path w="5646420" h="896619">
                <a:moveTo>
                  <a:pt x="0" y="149351"/>
                </a:moveTo>
                <a:lnTo>
                  <a:pt x="7620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20"/>
                </a:lnTo>
                <a:lnTo>
                  <a:pt x="149351" y="0"/>
                </a:lnTo>
                <a:lnTo>
                  <a:pt x="5497068" y="0"/>
                </a:lnTo>
                <a:lnTo>
                  <a:pt x="5544251" y="7620"/>
                </a:lnTo>
                <a:lnTo>
                  <a:pt x="5585246" y="28834"/>
                </a:lnTo>
                <a:lnTo>
                  <a:pt x="5617585" y="61173"/>
                </a:lnTo>
                <a:lnTo>
                  <a:pt x="5638799" y="102168"/>
                </a:lnTo>
                <a:lnTo>
                  <a:pt x="5646420" y="149351"/>
                </a:lnTo>
                <a:lnTo>
                  <a:pt x="5646420" y="746760"/>
                </a:lnTo>
                <a:lnTo>
                  <a:pt x="5638799" y="793943"/>
                </a:lnTo>
                <a:lnTo>
                  <a:pt x="5617585" y="834938"/>
                </a:lnTo>
                <a:lnTo>
                  <a:pt x="5585246" y="867277"/>
                </a:lnTo>
                <a:lnTo>
                  <a:pt x="5544251" y="888491"/>
                </a:lnTo>
                <a:lnTo>
                  <a:pt x="5497068" y="896112"/>
                </a:lnTo>
                <a:lnTo>
                  <a:pt x="149351" y="896112"/>
                </a:lnTo>
                <a:lnTo>
                  <a:pt x="102168" y="888491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20" y="793943"/>
                </a:lnTo>
                <a:lnTo>
                  <a:pt x="0" y="746760"/>
                </a:lnTo>
                <a:lnTo>
                  <a:pt x="0" y="149351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81115" y="2253234"/>
            <a:ext cx="5392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Segoe UI"/>
                <a:cs typeface="Segoe UI"/>
              </a:rPr>
              <a:t>Информирует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сообщество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педагогов-навигаторов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региона</a:t>
            </a:r>
            <a:r>
              <a:rPr sz="1500" dirty="0">
                <a:latin typeface="Segoe UI"/>
                <a:cs typeface="Segoe UI"/>
              </a:rPr>
              <a:t> о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мероприятиях </a:t>
            </a:r>
            <a:r>
              <a:rPr sz="1500" spc="-10" dirty="0">
                <a:latin typeface="Segoe UI"/>
                <a:cs typeface="Segoe UI"/>
              </a:rPr>
              <a:t>программы.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93358" y="2995422"/>
            <a:ext cx="5646420" cy="894715"/>
          </a:xfrm>
          <a:custGeom>
            <a:avLst/>
            <a:gdLst/>
            <a:ahLst/>
            <a:cxnLst/>
            <a:rect l="l" t="t" r="r" b="b"/>
            <a:pathLst>
              <a:path w="5646420" h="894714">
                <a:moveTo>
                  <a:pt x="0" y="149098"/>
                </a:moveTo>
                <a:lnTo>
                  <a:pt x="7605" y="101990"/>
                </a:lnTo>
                <a:lnTo>
                  <a:pt x="28781" y="61063"/>
                </a:lnTo>
                <a:lnTo>
                  <a:pt x="61063" y="28781"/>
                </a:lnTo>
                <a:lnTo>
                  <a:pt x="101990" y="7605"/>
                </a:lnTo>
                <a:lnTo>
                  <a:pt x="149097" y="0"/>
                </a:lnTo>
                <a:lnTo>
                  <a:pt x="5497321" y="0"/>
                </a:lnTo>
                <a:lnTo>
                  <a:pt x="5544429" y="7605"/>
                </a:lnTo>
                <a:lnTo>
                  <a:pt x="5585356" y="28781"/>
                </a:lnTo>
                <a:lnTo>
                  <a:pt x="5617638" y="61063"/>
                </a:lnTo>
                <a:lnTo>
                  <a:pt x="5638814" y="101990"/>
                </a:lnTo>
                <a:lnTo>
                  <a:pt x="5646420" y="149098"/>
                </a:lnTo>
                <a:lnTo>
                  <a:pt x="5646420" y="745489"/>
                </a:lnTo>
                <a:lnTo>
                  <a:pt x="5638814" y="792597"/>
                </a:lnTo>
                <a:lnTo>
                  <a:pt x="5617638" y="833524"/>
                </a:lnTo>
                <a:lnTo>
                  <a:pt x="5585356" y="865806"/>
                </a:lnTo>
                <a:lnTo>
                  <a:pt x="5544429" y="886982"/>
                </a:lnTo>
                <a:lnTo>
                  <a:pt x="5497321" y="894588"/>
                </a:lnTo>
                <a:lnTo>
                  <a:pt x="149097" y="894588"/>
                </a:lnTo>
                <a:lnTo>
                  <a:pt x="101990" y="886982"/>
                </a:lnTo>
                <a:lnTo>
                  <a:pt x="61063" y="865806"/>
                </a:lnTo>
                <a:lnTo>
                  <a:pt x="28781" y="833524"/>
                </a:lnTo>
                <a:lnTo>
                  <a:pt x="7605" y="792597"/>
                </a:lnTo>
                <a:lnTo>
                  <a:pt x="0" y="745489"/>
                </a:lnTo>
                <a:lnTo>
                  <a:pt x="0" y="149098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1115" y="3191636"/>
            <a:ext cx="5389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Segoe UI"/>
                <a:cs typeface="Segoe UI"/>
              </a:rPr>
              <a:t>Отбирает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лучшие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профориентационные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проекты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5" dirty="0">
                <a:latin typeface="Segoe UI"/>
                <a:cs typeface="Segoe UI"/>
              </a:rPr>
              <a:t>от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региона </a:t>
            </a:r>
            <a:r>
              <a:rPr sz="1500" spc="-39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(2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проекта).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93358" y="3934205"/>
            <a:ext cx="5646420" cy="894715"/>
          </a:xfrm>
          <a:custGeom>
            <a:avLst/>
            <a:gdLst/>
            <a:ahLst/>
            <a:cxnLst/>
            <a:rect l="l" t="t" r="r" b="b"/>
            <a:pathLst>
              <a:path w="5646420" h="894714">
                <a:moveTo>
                  <a:pt x="0" y="149098"/>
                </a:moveTo>
                <a:lnTo>
                  <a:pt x="7605" y="101990"/>
                </a:lnTo>
                <a:lnTo>
                  <a:pt x="28781" y="61063"/>
                </a:lnTo>
                <a:lnTo>
                  <a:pt x="61063" y="28781"/>
                </a:lnTo>
                <a:lnTo>
                  <a:pt x="101990" y="7605"/>
                </a:lnTo>
                <a:lnTo>
                  <a:pt x="149097" y="0"/>
                </a:lnTo>
                <a:lnTo>
                  <a:pt x="5497321" y="0"/>
                </a:lnTo>
                <a:lnTo>
                  <a:pt x="5544429" y="7605"/>
                </a:lnTo>
                <a:lnTo>
                  <a:pt x="5585356" y="28781"/>
                </a:lnTo>
                <a:lnTo>
                  <a:pt x="5617638" y="61063"/>
                </a:lnTo>
                <a:lnTo>
                  <a:pt x="5638814" y="101990"/>
                </a:lnTo>
                <a:lnTo>
                  <a:pt x="5646420" y="149098"/>
                </a:lnTo>
                <a:lnTo>
                  <a:pt x="5646420" y="745490"/>
                </a:lnTo>
                <a:lnTo>
                  <a:pt x="5638814" y="792597"/>
                </a:lnTo>
                <a:lnTo>
                  <a:pt x="5617638" y="833524"/>
                </a:lnTo>
                <a:lnTo>
                  <a:pt x="5585356" y="865806"/>
                </a:lnTo>
                <a:lnTo>
                  <a:pt x="5544429" y="886982"/>
                </a:lnTo>
                <a:lnTo>
                  <a:pt x="5497321" y="894588"/>
                </a:lnTo>
                <a:lnTo>
                  <a:pt x="149097" y="894588"/>
                </a:lnTo>
                <a:lnTo>
                  <a:pt x="101990" y="886982"/>
                </a:lnTo>
                <a:lnTo>
                  <a:pt x="61063" y="865806"/>
                </a:lnTo>
                <a:lnTo>
                  <a:pt x="28781" y="833524"/>
                </a:lnTo>
                <a:lnTo>
                  <a:pt x="7605" y="792597"/>
                </a:lnTo>
                <a:lnTo>
                  <a:pt x="0" y="745490"/>
                </a:lnTo>
                <a:lnTo>
                  <a:pt x="0" y="149098"/>
                </a:lnTo>
                <a:close/>
              </a:path>
            </a:pathLst>
          </a:custGeom>
          <a:ln w="25400">
            <a:solidFill>
              <a:srgbClr val="12D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1115" y="4244085"/>
            <a:ext cx="4699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Segoe UI"/>
                <a:cs typeface="Segoe UI"/>
              </a:rPr>
              <a:t>Осуществляет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выдачу </a:t>
            </a:r>
            <a:r>
              <a:rPr sz="1500" spc="-15" dirty="0">
                <a:latin typeface="Segoe UI"/>
                <a:cs typeface="Segoe UI"/>
              </a:rPr>
              <a:t>удостоверений</a:t>
            </a:r>
            <a:r>
              <a:rPr sz="1500" spc="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о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ПК </a:t>
            </a:r>
            <a:r>
              <a:rPr sz="1500" spc="-5" dirty="0">
                <a:latin typeface="Segoe UI"/>
                <a:cs typeface="Segoe UI"/>
              </a:rPr>
              <a:t>на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местах.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88441" y="489669"/>
            <a:ext cx="99903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chemeClr val="tx1"/>
                </a:solidFill>
              </a:rPr>
              <a:t>ВЗАИМОДЕЙСТВИЕ</a:t>
            </a:r>
            <a:r>
              <a:rPr sz="2800" dirty="0">
                <a:solidFill>
                  <a:schemeClr val="tx1"/>
                </a:solidFill>
              </a:rPr>
              <a:t> С</a:t>
            </a:r>
            <a:r>
              <a:rPr sz="2800" spc="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РЕГИОНАЛЬНЫМ</a:t>
            </a:r>
            <a:r>
              <a:rPr sz="2800" spc="10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ОПЕРАТОРОМ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448055" y="885953"/>
            <a:ext cx="10030714" cy="180847"/>
            <a:chOff x="448055" y="1056068"/>
            <a:chExt cx="9494520" cy="10096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1056068"/>
              <a:ext cx="9494520" cy="10077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8441" y="1085849"/>
              <a:ext cx="9406890" cy="0"/>
            </a:xfrm>
            <a:custGeom>
              <a:avLst/>
              <a:gdLst/>
              <a:ahLst/>
              <a:cxnLst/>
              <a:rect l="l" t="t" r="r" b="b"/>
              <a:pathLst>
                <a:path w="9406890">
                  <a:moveTo>
                    <a:pt x="0" y="0"/>
                  </a:moveTo>
                  <a:lnTo>
                    <a:pt x="9406382" y="0"/>
                  </a:lnTo>
                </a:path>
              </a:pathLst>
            </a:custGeom>
            <a:ln w="25400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165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40348" y="1905000"/>
            <a:ext cx="5742052" cy="48455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8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оператор: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80" dirty="0" err="1" smtClean="0">
                <a:solidFill>
                  <a:srgbClr val="FFFFFF"/>
                </a:solidFill>
                <a:latin typeface="Arial"/>
                <a:cs typeface="Arial"/>
              </a:rPr>
              <a:t>Рожик</a:t>
            </a:r>
            <a:r>
              <a:rPr lang="ru-RU" sz="1400" b="1" spc="80" dirty="0" smtClean="0">
                <a:solidFill>
                  <a:srgbClr val="FFFFFF"/>
                </a:solidFill>
                <a:latin typeface="Arial"/>
                <a:cs typeface="Arial"/>
              </a:rPr>
              <a:t> Лариса Геннадьевна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80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gia_9-11@mail.ru</a:t>
            </a:r>
            <a:endParaRPr lang="en-US" sz="1400" b="1" spc="8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i="1" spc="80" dirty="0" smtClean="0">
                <a:solidFill>
                  <a:srgbClr val="FFFFFF"/>
                </a:solidFill>
                <a:latin typeface="Arial"/>
                <a:cs typeface="Arial"/>
              </a:rPr>
              <a:t>8 918 35 33 878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400" i="1" spc="8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80" dirty="0" smtClean="0">
                <a:solidFill>
                  <a:srgbClr val="FFFFFF"/>
                </a:solidFill>
                <a:latin typeface="Arial"/>
                <a:cs typeface="Arial"/>
              </a:rPr>
              <a:t>Региональный </a:t>
            </a:r>
            <a:r>
              <a:rPr lang="ru-RU" sz="1400" i="1" spc="80" dirty="0">
                <a:solidFill>
                  <a:srgbClr val="FFFFFF"/>
                </a:solidFill>
                <a:latin typeface="Arial"/>
                <a:cs typeface="Arial"/>
              </a:rPr>
              <a:t>оператор: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75" dirty="0" err="1" smtClean="0">
                <a:solidFill>
                  <a:srgbClr val="FFFFFF"/>
                </a:solidFill>
                <a:latin typeface="Arial"/>
                <a:cs typeface="Arial"/>
              </a:rPr>
              <a:t>Филоновский</a:t>
            </a:r>
            <a:r>
              <a:rPr lang="ru-RU" sz="1400" b="1" spc="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b="1" spc="75" dirty="0">
                <a:solidFill>
                  <a:srgbClr val="FFFFFF"/>
                </a:solidFill>
                <a:latin typeface="Arial"/>
                <a:cs typeface="Arial"/>
              </a:rPr>
              <a:t>Андрей Алексеевич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uspk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@</a:t>
            </a: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inbox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.ru</a:t>
            </a:r>
            <a:endParaRPr lang="en-US" sz="1400" spc="8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8 918 44 44 929</a:t>
            </a:r>
            <a:endParaRPr lang="ru-RU" sz="1400" spc="8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400" spc="8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Куратор проекта от органа исполнительной власти субъекта:</a:t>
            </a:r>
          </a:p>
          <a:p>
            <a:pPr marL="12700">
              <a:lnSpc>
                <a:spcPct val="100000"/>
              </a:lnSpc>
            </a:pPr>
            <a:r>
              <a:rPr lang="ru-RU" sz="14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Колчанов </a:t>
            </a:r>
            <a:r>
              <a:rPr lang="ru-RU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Андрей Викторович</a:t>
            </a:r>
          </a:p>
          <a:p>
            <a:pPr marL="12700">
              <a:lnSpc>
                <a:spcPct val="100000"/>
              </a:lnSpc>
            </a:pP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  <a:hlinkClick r:id="rId5"/>
              </a:rPr>
              <a:t>Kolchanov.andrei2009@yandex.ru</a:t>
            </a:r>
            <a:endParaRPr lang="en-US" sz="1400" spc="8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8 861 292 25 82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80" dirty="0">
                <a:solidFill>
                  <a:srgbClr val="FFFFFF"/>
                </a:solidFill>
                <a:latin typeface="Arial"/>
                <a:cs typeface="Arial"/>
              </a:rPr>
              <a:t>Менеджеры</a:t>
            </a:r>
            <a:r>
              <a:rPr sz="1400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i="1" spc="85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r>
              <a:rPr sz="1400" i="1" spc="8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2324100">
              <a:lnSpc>
                <a:spcPct val="100000"/>
              </a:lnSpc>
            </a:pPr>
            <a:r>
              <a:rPr lang="ru-RU" sz="1400" b="1" spc="80" dirty="0" smtClean="0">
                <a:solidFill>
                  <a:srgbClr val="FFFFFF"/>
                </a:solidFill>
                <a:latin typeface="Arial"/>
                <a:cs typeface="Arial"/>
              </a:rPr>
              <a:t>Дорошенко </a:t>
            </a:r>
            <a:r>
              <a:rPr lang="ru-RU" sz="1400" b="1" spc="80" dirty="0">
                <a:solidFill>
                  <a:srgbClr val="FFFFFF"/>
                </a:solidFill>
                <a:latin typeface="Arial"/>
                <a:cs typeface="Arial"/>
              </a:rPr>
              <a:t>Валентина </a:t>
            </a: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bilet.kuban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@</a:t>
            </a:r>
            <a:r>
              <a:rPr lang="en-US" sz="1400" spc="95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mail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.r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u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en-US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2324100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8 918 99 77 047 (What´sApp)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2324100">
              <a:lnSpc>
                <a:spcPct val="100000"/>
              </a:lnSpc>
            </a:pPr>
            <a:r>
              <a:rPr lang="ru-RU" sz="1400" b="1" spc="85" dirty="0" err="1" smtClean="0">
                <a:solidFill>
                  <a:srgbClr val="FFFFFF"/>
                </a:solidFill>
                <a:latin typeface="Arial"/>
                <a:cs typeface="Arial"/>
              </a:rPr>
              <a:t>Шутак</a:t>
            </a:r>
            <a:r>
              <a:rPr lang="ru-RU" sz="1400" b="1" spc="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b="1" spc="85" dirty="0">
                <a:solidFill>
                  <a:srgbClr val="FFFFFF"/>
                </a:solidFill>
                <a:latin typeface="Arial"/>
                <a:cs typeface="Arial"/>
              </a:rPr>
              <a:t>Евгений </a:t>
            </a:r>
            <a:r>
              <a:rPr lang="en-US"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bilet.kuban</a:t>
            </a:r>
            <a:r>
              <a:rPr lang="en-US" sz="1400" spc="95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@mail.r</a:t>
            </a:r>
            <a:r>
              <a:rPr lang="en-US" sz="1400" dirty="0">
                <a:solidFill>
                  <a:srgbClr val="FFFFFF"/>
                </a:solidFill>
                <a:latin typeface="Microsoft Sans Serif"/>
                <a:cs typeface="Microsoft Sans Serif"/>
                <a:hlinkClick r:id="rId6"/>
              </a:rPr>
              <a:t>u </a:t>
            </a:r>
            <a:r>
              <a:rPr lang="en-US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</a:p>
          <a:p>
            <a:pPr marL="12700" marR="2324100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8 918 293 07 13 (What´sApp)</a:t>
            </a:r>
            <a:endParaRPr lang="en-US"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04795" y="609600"/>
            <a:ext cx="626300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125" dirty="0">
                <a:latin typeface="Microsoft Sans Serif"/>
                <a:cs typeface="Microsoft Sans Serif"/>
              </a:rPr>
              <a:t>К</a:t>
            </a:r>
            <a:r>
              <a:rPr sz="8000" b="0" spc="800" dirty="0">
                <a:latin typeface="Microsoft Sans Serif"/>
                <a:cs typeface="Microsoft Sans Serif"/>
              </a:rPr>
              <a:t>О</a:t>
            </a:r>
            <a:r>
              <a:rPr sz="8000" b="0" spc="795" dirty="0">
                <a:latin typeface="Microsoft Sans Serif"/>
                <a:cs typeface="Microsoft Sans Serif"/>
              </a:rPr>
              <a:t>Н</a:t>
            </a:r>
            <a:r>
              <a:rPr sz="8000" b="0" spc="790" dirty="0">
                <a:latin typeface="Microsoft Sans Serif"/>
                <a:cs typeface="Microsoft Sans Serif"/>
              </a:rPr>
              <a:t>Т</a:t>
            </a:r>
            <a:r>
              <a:rPr sz="8000" b="0" spc="800" dirty="0">
                <a:latin typeface="Microsoft Sans Serif"/>
                <a:cs typeface="Microsoft Sans Serif"/>
              </a:rPr>
              <a:t>А</a:t>
            </a:r>
            <a:r>
              <a:rPr sz="8000" b="0" spc="110" dirty="0">
                <a:latin typeface="Microsoft Sans Serif"/>
                <a:cs typeface="Microsoft Sans Serif"/>
              </a:rPr>
              <a:t>К</a:t>
            </a:r>
            <a:r>
              <a:rPr sz="8000" b="0" spc="790" dirty="0">
                <a:latin typeface="Microsoft Sans Serif"/>
                <a:cs typeface="Microsoft Sans Serif"/>
              </a:rPr>
              <a:t>Т</a:t>
            </a:r>
            <a:r>
              <a:rPr sz="8000" b="0" spc="20" dirty="0">
                <a:latin typeface="Microsoft Sans Serif"/>
                <a:cs typeface="Microsoft Sans Serif"/>
              </a:rPr>
              <a:t>Ы</a:t>
            </a:r>
            <a:endParaRPr sz="8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18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3728" y="944880"/>
            <a:ext cx="76200" cy="5913120"/>
          </a:xfrm>
          <a:custGeom>
            <a:avLst/>
            <a:gdLst/>
            <a:ahLst/>
            <a:cxnLst/>
            <a:rect l="l" t="t" r="r" b="b"/>
            <a:pathLst>
              <a:path w="76200" h="5913120">
                <a:moveTo>
                  <a:pt x="76200" y="0"/>
                </a:moveTo>
                <a:lnTo>
                  <a:pt x="0" y="0"/>
                </a:lnTo>
                <a:lnTo>
                  <a:pt x="0" y="5913119"/>
                </a:lnTo>
                <a:lnTo>
                  <a:pt x="76200" y="591311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444" y="617219"/>
            <a:ext cx="1175004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9423"/>
            <a:ext cx="1514475" cy="26034"/>
          </a:xfrm>
          <a:custGeom>
            <a:avLst/>
            <a:gdLst/>
            <a:ahLst/>
            <a:cxnLst/>
            <a:rect l="l" t="t" r="r" b="b"/>
            <a:pathLst>
              <a:path w="1514475" h="26035">
                <a:moveTo>
                  <a:pt x="1514094" y="0"/>
                </a:moveTo>
                <a:lnTo>
                  <a:pt x="0" y="0"/>
                </a:lnTo>
                <a:lnTo>
                  <a:pt x="0" y="25907"/>
                </a:lnTo>
                <a:lnTo>
                  <a:pt x="1514094" y="25907"/>
                </a:lnTo>
                <a:lnTo>
                  <a:pt x="1514094" y="0"/>
                </a:lnTo>
                <a:close/>
              </a:path>
            </a:pathLst>
          </a:custGeom>
          <a:solidFill>
            <a:srgbClr val="0FA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97863"/>
            <a:ext cx="1080770" cy="548640"/>
            <a:chOff x="0" y="1197863"/>
            <a:chExt cx="1080770" cy="548640"/>
          </a:xfrm>
        </p:grpSpPr>
        <p:sp>
          <p:nvSpPr>
            <p:cNvPr id="4" name="object 4"/>
            <p:cNvSpPr/>
            <p:nvPr/>
          </p:nvSpPr>
          <p:spPr>
            <a:xfrm>
              <a:off x="0" y="1446275"/>
              <a:ext cx="854710" cy="26034"/>
            </a:xfrm>
            <a:custGeom>
              <a:avLst/>
              <a:gdLst/>
              <a:ahLst/>
              <a:cxnLst/>
              <a:rect l="l" t="t" r="r" b="b"/>
              <a:pathLst>
                <a:path w="854710" h="26034">
                  <a:moveTo>
                    <a:pt x="854202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854202" y="25907"/>
                  </a:lnTo>
                  <a:lnTo>
                    <a:pt x="854202" y="0"/>
                  </a:lnTo>
                  <a:close/>
                </a:path>
              </a:pathLst>
            </a:custGeom>
            <a:solidFill>
              <a:srgbClr val="0FA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6" y="1197863"/>
              <a:ext cx="548640" cy="5486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031" y="373125"/>
            <a:ext cx="8714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0000"/>
                </a:solidFill>
              </a:rPr>
              <a:t>ЦЕЛИ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И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ЗАДАЧИ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ПРОЕКТА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«БИЛЕТ</a:t>
            </a:r>
            <a:r>
              <a:rPr sz="2800" spc="3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В </a:t>
            </a:r>
            <a:r>
              <a:rPr sz="2800" spc="-10" dirty="0">
                <a:solidFill>
                  <a:srgbClr val="000000"/>
                </a:solidFill>
              </a:rPr>
              <a:t>БУДУЩЕЕ»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118717" y="1316177"/>
            <a:ext cx="1826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ЦЕЛЬ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ПРОЕКТА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6448" y="1314399"/>
            <a:ext cx="7916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Microsoft Sans Serif"/>
                <a:cs typeface="Microsoft Sans Serif"/>
              </a:rPr>
              <a:t>Формирование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spc="80" dirty="0">
                <a:latin typeface="Microsoft Sans Serif"/>
                <a:cs typeface="Microsoft Sans Serif"/>
              </a:rPr>
              <a:t>осознанности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spc="75" dirty="0">
                <a:latin typeface="Microsoft Sans Serif"/>
                <a:cs typeface="Microsoft Sans Serif"/>
              </a:rPr>
              <a:t>готовности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spc="-85" dirty="0">
                <a:latin typeface="Microsoft Sans Serif"/>
                <a:cs typeface="Microsoft Sans Serif"/>
              </a:rPr>
              <a:t>к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spc="85" dirty="0">
                <a:latin typeface="Microsoft Sans Serif"/>
                <a:cs typeface="Microsoft Sans Serif"/>
              </a:rPr>
              <a:t>профессиональному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spc="75" dirty="0">
                <a:latin typeface="Microsoft Sans Serif"/>
                <a:cs typeface="Microsoft Sans Serif"/>
              </a:rPr>
              <a:t>самоопределению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75" dirty="0">
                <a:latin typeface="Microsoft Sans Serif"/>
                <a:cs typeface="Microsoft Sans Serif"/>
              </a:rPr>
              <a:t>обучающихся</a:t>
            </a:r>
            <a:r>
              <a:rPr sz="1400" spc="240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6-11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spc="75" dirty="0">
                <a:latin typeface="Microsoft Sans Serif"/>
                <a:cs typeface="Microsoft Sans Serif"/>
              </a:rPr>
              <a:t>классов.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1840" y="2122424"/>
            <a:ext cx="72510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dirty="0">
                <a:latin typeface="Courier New"/>
                <a:cs typeface="Courier New"/>
              </a:rPr>
              <a:t>o	</a:t>
            </a:r>
            <a:r>
              <a:rPr sz="1400" spc="-5" dirty="0">
                <a:latin typeface="Microsoft Sans Serif"/>
                <a:cs typeface="Microsoft Sans Serif"/>
              </a:rPr>
              <a:t>Построение </a:t>
            </a:r>
            <a:r>
              <a:rPr sz="1400" spc="-10" dirty="0">
                <a:latin typeface="Microsoft Sans Serif"/>
                <a:cs typeface="Microsoft Sans Serif"/>
              </a:rPr>
              <a:t>системной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модели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содействия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профессиональному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самоопределению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обучающихся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общеобразовательных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организаций.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1840" y="2762199"/>
            <a:ext cx="740283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27735" indent="-28638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863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Расширение, </a:t>
            </a:r>
            <a:r>
              <a:rPr sz="1400" spc="-10" dirty="0">
                <a:latin typeface="Microsoft Sans Serif"/>
                <a:cs typeface="Microsoft Sans Serif"/>
              </a:rPr>
              <a:t>систематизация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обогащение </a:t>
            </a:r>
            <a:r>
              <a:rPr sz="1400" spc="-10" dirty="0">
                <a:latin typeface="Microsoft Sans Serif"/>
                <a:cs typeface="Microsoft Sans Serif"/>
              </a:rPr>
              <a:t>инструментами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практиками</a:t>
            </a:r>
            <a:endParaRPr sz="1400" dirty="0">
              <a:latin typeface="Microsoft Sans Serif"/>
              <a:cs typeface="Microsoft Sans Serif"/>
            </a:endParaRPr>
          </a:p>
          <a:p>
            <a:pPr marR="947419" algn="ctr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региональных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моделей </a:t>
            </a:r>
            <a:r>
              <a:rPr sz="1400" spc="-5" dirty="0">
                <a:latin typeface="Microsoft Sans Serif"/>
                <a:cs typeface="Microsoft Sans Serif"/>
              </a:rPr>
              <a:t>профессиональной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ориентации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обучающихся.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Разработка </a:t>
            </a:r>
            <a:r>
              <a:rPr sz="1400" spc="-20" dirty="0">
                <a:latin typeface="Microsoft Sans Serif"/>
                <a:cs typeface="Microsoft Sans Serif"/>
              </a:rPr>
              <a:t>программ </a:t>
            </a:r>
            <a:r>
              <a:rPr sz="1400" spc="-10" dirty="0">
                <a:latin typeface="Microsoft Sans Serif"/>
                <a:cs typeface="Microsoft Sans Serif"/>
              </a:rPr>
              <a:t>профориентационного сопровождения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20" dirty="0">
                <a:latin typeface="Microsoft Sans Serif"/>
                <a:cs typeface="Microsoft Sans Serif"/>
              </a:rPr>
              <a:t>групп </a:t>
            </a:r>
            <a:r>
              <a:rPr sz="1400" spc="-5" dirty="0">
                <a:latin typeface="Microsoft Sans Serif"/>
                <a:cs typeface="Microsoft Sans Serif"/>
              </a:rPr>
              <a:t>обучающихся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 возрастам </a:t>
            </a:r>
            <a:r>
              <a:rPr sz="1400" dirty="0">
                <a:latin typeface="Microsoft Sans Serif"/>
                <a:cs typeface="Microsoft Sans Serif"/>
              </a:rPr>
              <a:t>(6-7, 8-9 и 10-11 </a:t>
            </a:r>
            <a:r>
              <a:rPr sz="1400" spc="-10" dirty="0">
                <a:latin typeface="Microsoft Sans Serif"/>
                <a:cs typeface="Microsoft Sans Serif"/>
              </a:rPr>
              <a:t>классы), </a:t>
            </a:r>
            <a:r>
              <a:rPr sz="1400" dirty="0">
                <a:latin typeface="Microsoft Sans Serif"/>
                <a:cs typeface="Microsoft Sans Serif"/>
              </a:rPr>
              <a:t>а </a:t>
            </a:r>
            <a:r>
              <a:rPr sz="1400" spc="-35" dirty="0">
                <a:latin typeface="Microsoft Sans Serif"/>
                <a:cs typeface="Microsoft Sans Serif"/>
              </a:rPr>
              <a:t>также </a:t>
            </a:r>
            <a:r>
              <a:rPr sz="1400" spc="-20" dirty="0">
                <a:latin typeface="Microsoft Sans Serif"/>
                <a:cs typeface="Microsoft Sans Serif"/>
              </a:rPr>
              <a:t>программ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5" dirty="0">
                <a:latin typeface="Microsoft Sans Serif"/>
                <a:cs typeface="Microsoft Sans Serif"/>
              </a:rPr>
              <a:t>обучающихся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-15" dirty="0">
                <a:latin typeface="Microsoft Sans Serif"/>
                <a:cs typeface="Microsoft Sans Serif"/>
              </a:rPr>
              <a:t>ОВЗ по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разными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нозологиям.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urier New"/>
              <a:buChar char="o"/>
            </a:pPr>
            <a:endParaRPr sz="1450" dirty="0">
              <a:latin typeface="Microsoft Sans Serif"/>
              <a:cs typeface="Microsoft Sans Serif"/>
            </a:endParaRPr>
          </a:p>
          <a:p>
            <a:pPr marL="299085" marR="22161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Формирование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 </a:t>
            </a:r>
            <a:r>
              <a:rPr sz="1400" spc="-5" dirty="0">
                <a:latin typeface="Microsoft Sans Serif"/>
                <a:cs typeface="Microsoft Sans Serif"/>
              </a:rPr>
              <a:t>обучающихся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внутренней (мотивационно-личностной)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внешней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(знаниевой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-20" dirty="0">
                <a:latin typeface="Microsoft Sans Serif"/>
                <a:cs typeface="Microsoft Sans Serif"/>
              </a:rPr>
              <a:t>практической) </a:t>
            </a:r>
            <a:r>
              <a:rPr sz="1400" spc="-5" dirty="0">
                <a:latin typeface="Microsoft Sans Serif"/>
                <a:cs typeface="Microsoft Sans Serif"/>
              </a:rPr>
              <a:t>сторон готовности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профессиональному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самоопределению.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urier New"/>
              <a:buChar char="o"/>
            </a:pPr>
            <a:endParaRPr sz="145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Информирование обучающихся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устройстве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современного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рынка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труда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системе</a:t>
            </a:r>
            <a:endParaRPr sz="14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профессионального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образования.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299085" marR="636270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Подготовка </a:t>
            </a:r>
            <a:r>
              <a:rPr sz="1400" spc="-5" dirty="0">
                <a:latin typeface="Microsoft Sans Serif"/>
                <a:cs typeface="Microsoft Sans Serif"/>
              </a:rPr>
              <a:t>индивидуальных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рекомендаций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обучающихся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построению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образовательнопрофессиональной </a:t>
            </a:r>
            <a:r>
              <a:rPr sz="1400" spc="-15" dirty="0">
                <a:latin typeface="Microsoft Sans Serif"/>
                <a:cs typeface="Microsoft Sans Serif"/>
              </a:rPr>
              <a:t>траектории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зависимости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от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уровня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осознанности,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интересов,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способностей,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доступных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возможностей.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3875" y="2124202"/>
            <a:ext cx="214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ЗАДАЧИ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ПРОЕКТА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08" y="2005583"/>
            <a:ext cx="548640" cy="54863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9983" y="3988308"/>
            <a:ext cx="705612" cy="7071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808" y="3968496"/>
            <a:ext cx="707135" cy="707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808" y="1731264"/>
            <a:ext cx="707135" cy="707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68083" y="1700783"/>
            <a:ext cx="707390" cy="707390"/>
            <a:chOff x="6768083" y="1700783"/>
            <a:chExt cx="707390" cy="7073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8083" y="1700783"/>
              <a:ext cx="707136" cy="707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8103" y="1840991"/>
              <a:ext cx="435864" cy="4373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400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УЧАСТНИКИ ПРОЕКТА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2007" y="4136135"/>
            <a:ext cx="409955" cy="411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9303" y="4104132"/>
            <a:ext cx="426720" cy="4267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7111" y="1857755"/>
            <a:ext cx="451104" cy="4511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5015" y="1868698"/>
            <a:ext cx="1598327" cy="1746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75521" y="1951444"/>
            <a:ext cx="120758" cy="367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64279" y="1868698"/>
            <a:ext cx="1339182" cy="1746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05008" y="4189750"/>
            <a:ext cx="3066136" cy="2022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49917" y="4189750"/>
            <a:ext cx="1750565" cy="2022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49905" y="1868698"/>
            <a:ext cx="3034118" cy="2022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21770" y="2216623"/>
            <a:ext cx="2083107" cy="16833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26356" y="2434659"/>
            <a:ext cx="1883391" cy="1636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75561" y="2467390"/>
            <a:ext cx="1233913" cy="12157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30916" y="2680750"/>
            <a:ext cx="2273705" cy="13092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926355" y="2901730"/>
            <a:ext cx="3150235" cy="337185"/>
            <a:chOff x="1926355" y="2901730"/>
            <a:chExt cx="3150235" cy="337185"/>
          </a:xfrm>
        </p:grpSpPr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26355" y="2901730"/>
              <a:ext cx="1241702" cy="1309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26361" y="3074739"/>
              <a:ext cx="1549581" cy="1636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96167" y="3144877"/>
              <a:ext cx="69137" cy="93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1412" y="3070063"/>
              <a:ext cx="1494600" cy="168332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232432" y="2894110"/>
            <a:ext cx="1302518" cy="1309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17192" y="3320830"/>
            <a:ext cx="1031476" cy="1309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54479" y="2235015"/>
            <a:ext cx="3527916" cy="1636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549910" y="2481106"/>
            <a:ext cx="2669775" cy="1309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9909" y="2694466"/>
            <a:ext cx="2980717" cy="130925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545327" y="2870419"/>
            <a:ext cx="3106420" cy="595630"/>
            <a:chOff x="7545327" y="2870419"/>
            <a:chExt cx="3106420" cy="595630"/>
          </a:xfrm>
        </p:grpSpPr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4474" y="2870419"/>
              <a:ext cx="3096689" cy="1683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49905" y="3069751"/>
              <a:ext cx="2581477" cy="1823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45327" y="3283111"/>
              <a:ext cx="1949117" cy="18236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09584" y="4604731"/>
            <a:ext cx="3088989" cy="1683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09579" y="4822767"/>
            <a:ext cx="2639476" cy="16365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900432" y="5031451"/>
            <a:ext cx="3317615" cy="16833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905012" y="5244811"/>
            <a:ext cx="3346495" cy="16833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05033" y="5495578"/>
            <a:ext cx="1133466" cy="9819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554483" y="4609407"/>
            <a:ext cx="2508316" cy="16365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545326" y="4818091"/>
            <a:ext cx="2959529" cy="16833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545326" y="5068858"/>
            <a:ext cx="3503611" cy="130925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339" y="152400"/>
            <a:ext cx="11414760" cy="11079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численности обучающихся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Абинского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для участия в федеральном проекте  «Билет в будущее»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54442"/>
              </p:ext>
            </p:extLst>
          </p:nvPr>
        </p:nvGraphicFramePr>
        <p:xfrm>
          <a:off x="636682" y="1289774"/>
          <a:ext cx="1064091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318"/>
                <a:gridCol w="4114800"/>
                <a:gridCol w="2133600"/>
                <a:gridCol w="2362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Педагог-навигатор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Квота обучающихся для регистрации на платформе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Квота обучающихся на профессиональные пробы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Куликов Александр Сергеевич,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8-964-916-96-78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Тарельникова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Надежда Владимировна,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8-918-333-05-01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Чернышенко Людмила Владимировна,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8-961-528-94-32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Тычинская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Надежда Владимировна,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8-918-175-96-68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району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7288" y="3867911"/>
            <a:ext cx="78105" cy="1621790"/>
          </a:xfrm>
          <a:custGeom>
            <a:avLst/>
            <a:gdLst/>
            <a:ahLst/>
            <a:cxnLst/>
            <a:rect l="l" t="t" r="r" b="b"/>
            <a:pathLst>
              <a:path w="78104" h="1621789">
                <a:moveTo>
                  <a:pt x="25908" y="1546554"/>
                </a:moveTo>
                <a:lnTo>
                  <a:pt x="23735" y="1546992"/>
                </a:lnTo>
                <a:lnTo>
                  <a:pt x="11382" y="1555321"/>
                </a:lnTo>
                <a:lnTo>
                  <a:pt x="3053" y="1567674"/>
                </a:lnTo>
                <a:lnTo>
                  <a:pt x="0" y="1582801"/>
                </a:lnTo>
                <a:lnTo>
                  <a:pt x="3053" y="1597927"/>
                </a:lnTo>
                <a:lnTo>
                  <a:pt x="11382" y="1610280"/>
                </a:lnTo>
                <a:lnTo>
                  <a:pt x="23735" y="1618609"/>
                </a:lnTo>
                <a:lnTo>
                  <a:pt x="38862" y="1621663"/>
                </a:lnTo>
                <a:lnTo>
                  <a:pt x="53988" y="1618609"/>
                </a:lnTo>
                <a:lnTo>
                  <a:pt x="66341" y="1610280"/>
                </a:lnTo>
                <a:lnTo>
                  <a:pt x="74670" y="1597927"/>
                </a:lnTo>
                <a:lnTo>
                  <a:pt x="77724" y="1582801"/>
                </a:lnTo>
                <a:lnTo>
                  <a:pt x="25908" y="1582801"/>
                </a:lnTo>
                <a:lnTo>
                  <a:pt x="25908" y="1546554"/>
                </a:lnTo>
                <a:close/>
              </a:path>
              <a:path w="78104" h="1621789">
                <a:moveTo>
                  <a:pt x="38862" y="1543939"/>
                </a:moveTo>
                <a:lnTo>
                  <a:pt x="25908" y="1546554"/>
                </a:lnTo>
                <a:lnTo>
                  <a:pt x="25908" y="1582801"/>
                </a:lnTo>
                <a:lnTo>
                  <a:pt x="51815" y="1582801"/>
                </a:lnTo>
                <a:lnTo>
                  <a:pt x="51815" y="1546554"/>
                </a:lnTo>
                <a:lnTo>
                  <a:pt x="38862" y="1543939"/>
                </a:lnTo>
                <a:close/>
              </a:path>
              <a:path w="78104" h="1621789">
                <a:moveTo>
                  <a:pt x="51815" y="1546554"/>
                </a:moveTo>
                <a:lnTo>
                  <a:pt x="51815" y="1582801"/>
                </a:lnTo>
                <a:lnTo>
                  <a:pt x="77724" y="1582801"/>
                </a:lnTo>
                <a:lnTo>
                  <a:pt x="74670" y="1567674"/>
                </a:lnTo>
                <a:lnTo>
                  <a:pt x="66341" y="1555321"/>
                </a:lnTo>
                <a:lnTo>
                  <a:pt x="53988" y="1546992"/>
                </a:lnTo>
                <a:lnTo>
                  <a:pt x="51815" y="1546554"/>
                </a:lnTo>
                <a:close/>
              </a:path>
              <a:path w="78104" h="1621789">
                <a:moveTo>
                  <a:pt x="25908" y="75108"/>
                </a:moveTo>
                <a:lnTo>
                  <a:pt x="25908" y="1546554"/>
                </a:lnTo>
                <a:lnTo>
                  <a:pt x="38862" y="1543939"/>
                </a:lnTo>
                <a:lnTo>
                  <a:pt x="51815" y="1543939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8" y="75108"/>
                </a:lnTo>
                <a:close/>
              </a:path>
              <a:path w="78104" h="1621789">
                <a:moveTo>
                  <a:pt x="51815" y="1543939"/>
                </a:moveTo>
                <a:lnTo>
                  <a:pt x="38862" y="1543939"/>
                </a:lnTo>
                <a:lnTo>
                  <a:pt x="51815" y="1546554"/>
                </a:lnTo>
                <a:lnTo>
                  <a:pt x="51815" y="1543939"/>
                </a:lnTo>
                <a:close/>
              </a:path>
              <a:path w="78104" h="1621789">
                <a:moveTo>
                  <a:pt x="51815" y="38862"/>
                </a:moveTo>
                <a:lnTo>
                  <a:pt x="25908" y="38862"/>
                </a:lnTo>
                <a:lnTo>
                  <a:pt x="25908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4" h="1621789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4" h="1621789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8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4" h="1621789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8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732276"/>
            <a:ext cx="78105" cy="982344"/>
          </a:xfrm>
          <a:custGeom>
            <a:avLst/>
            <a:gdLst/>
            <a:ahLst/>
            <a:cxnLst/>
            <a:rect l="l" t="t" r="r" b="b"/>
            <a:pathLst>
              <a:path w="78104" h="982345">
                <a:moveTo>
                  <a:pt x="25907" y="906728"/>
                </a:moveTo>
                <a:lnTo>
                  <a:pt x="23735" y="907166"/>
                </a:lnTo>
                <a:lnTo>
                  <a:pt x="11382" y="915495"/>
                </a:lnTo>
                <a:lnTo>
                  <a:pt x="3053" y="927848"/>
                </a:lnTo>
                <a:lnTo>
                  <a:pt x="0" y="942975"/>
                </a:lnTo>
                <a:lnTo>
                  <a:pt x="3053" y="958101"/>
                </a:lnTo>
                <a:lnTo>
                  <a:pt x="11382" y="970454"/>
                </a:lnTo>
                <a:lnTo>
                  <a:pt x="23735" y="978783"/>
                </a:lnTo>
                <a:lnTo>
                  <a:pt x="38862" y="981837"/>
                </a:lnTo>
                <a:lnTo>
                  <a:pt x="53988" y="978783"/>
                </a:lnTo>
                <a:lnTo>
                  <a:pt x="66341" y="970454"/>
                </a:lnTo>
                <a:lnTo>
                  <a:pt x="74670" y="958101"/>
                </a:lnTo>
                <a:lnTo>
                  <a:pt x="77723" y="942975"/>
                </a:lnTo>
                <a:lnTo>
                  <a:pt x="25907" y="942975"/>
                </a:lnTo>
                <a:lnTo>
                  <a:pt x="25907" y="906728"/>
                </a:lnTo>
                <a:close/>
              </a:path>
              <a:path w="78104" h="982345">
                <a:moveTo>
                  <a:pt x="38862" y="904113"/>
                </a:moveTo>
                <a:lnTo>
                  <a:pt x="25907" y="906728"/>
                </a:lnTo>
                <a:lnTo>
                  <a:pt x="25907" y="942975"/>
                </a:lnTo>
                <a:lnTo>
                  <a:pt x="51815" y="942975"/>
                </a:lnTo>
                <a:lnTo>
                  <a:pt x="51815" y="906728"/>
                </a:lnTo>
                <a:lnTo>
                  <a:pt x="38862" y="904113"/>
                </a:lnTo>
                <a:close/>
              </a:path>
              <a:path w="78104" h="982345">
                <a:moveTo>
                  <a:pt x="51815" y="906728"/>
                </a:moveTo>
                <a:lnTo>
                  <a:pt x="51815" y="942975"/>
                </a:lnTo>
                <a:lnTo>
                  <a:pt x="77723" y="942975"/>
                </a:lnTo>
                <a:lnTo>
                  <a:pt x="74670" y="927848"/>
                </a:lnTo>
                <a:lnTo>
                  <a:pt x="66341" y="915495"/>
                </a:lnTo>
                <a:lnTo>
                  <a:pt x="53988" y="907166"/>
                </a:lnTo>
                <a:lnTo>
                  <a:pt x="51815" y="906728"/>
                </a:lnTo>
                <a:close/>
              </a:path>
              <a:path w="78104" h="982345">
                <a:moveTo>
                  <a:pt x="25908" y="75108"/>
                </a:moveTo>
                <a:lnTo>
                  <a:pt x="25907" y="906728"/>
                </a:lnTo>
                <a:lnTo>
                  <a:pt x="38862" y="904113"/>
                </a:lnTo>
                <a:lnTo>
                  <a:pt x="51815" y="904113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8" y="75108"/>
                </a:lnTo>
                <a:close/>
              </a:path>
              <a:path w="78104" h="982345">
                <a:moveTo>
                  <a:pt x="51815" y="904113"/>
                </a:moveTo>
                <a:lnTo>
                  <a:pt x="38862" y="904113"/>
                </a:lnTo>
                <a:lnTo>
                  <a:pt x="51815" y="906728"/>
                </a:lnTo>
                <a:lnTo>
                  <a:pt x="51815" y="904113"/>
                </a:lnTo>
                <a:close/>
              </a:path>
              <a:path w="78104" h="982345">
                <a:moveTo>
                  <a:pt x="51815" y="38862"/>
                </a:moveTo>
                <a:lnTo>
                  <a:pt x="25907" y="38862"/>
                </a:lnTo>
                <a:lnTo>
                  <a:pt x="25908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4" h="982345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4" h="98234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7" y="38862"/>
                </a:lnTo>
                <a:lnTo>
                  <a:pt x="77723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4" h="982345">
                <a:moveTo>
                  <a:pt x="77723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3" y="38862"/>
                </a:lnTo>
                <a:close/>
              </a:path>
            </a:pathLst>
          </a:custGeom>
          <a:solidFill>
            <a:srgbClr val="FF6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3098" y="1371600"/>
            <a:ext cx="2898775" cy="2719070"/>
          </a:xfrm>
          <a:custGeom>
            <a:avLst/>
            <a:gdLst/>
            <a:ahLst/>
            <a:cxnLst/>
            <a:rect l="l" t="t" r="r" b="b"/>
            <a:pathLst>
              <a:path w="2898775" h="2719070">
                <a:moveTo>
                  <a:pt x="2898660" y="2387346"/>
                </a:moveTo>
                <a:lnTo>
                  <a:pt x="2786646" y="2055876"/>
                </a:lnTo>
                <a:lnTo>
                  <a:pt x="252996" y="2055876"/>
                </a:lnTo>
                <a:lnTo>
                  <a:pt x="252996" y="77724"/>
                </a:lnTo>
                <a:lnTo>
                  <a:pt x="252996" y="75120"/>
                </a:lnTo>
                <a:lnTo>
                  <a:pt x="255168" y="74676"/>
                </a:lnTo>
                <a:lnTo>
                  <a:pt x="267512" y="66344"/>
                </a:lnTo>
                <a:lnTo>
                  <a:pt x="275844" y="54000"/>
                </a:lnTo>
                <a:lnTo>
                  <a:pt x="278904" y="38862"/>
                </a:lnTo>
                <a:lnTo>
                  <a:pt x="275844" y="23736"/>
                </a:lnTo>
                <a:lnTo>
                  <a:pt x="267512" y="11391"/>
                </a:lnTo>
                <a:lnTo>
                  <a:pt x="255168" y="3060"/>
                </a:lnTo>
                <a:lnTo>
                  <a:pt x="240042" y="0"/>
                </a:lnTo>
                <a:lnTo>
                  <a:pt x="224904" y="3060"/>
                </a:lnTo>
                <a:lnTo>
                  <a:pt x="212559" y="11391"/>
                </a:lnTo>
                <a:lnTo>
                  <a:pt x="204228" y="23736"/>
                </a:lnTo>
                <a:lnTo>
                  <a:pt x="201180" y="38862"/>
                </a:lnTo>
                <a:lnTo>
                  <a:pt x="204228" y="54000"/>
                </a:lnTo>
                <a:lnTo>
                  <a:pt x="212559" y="66344"/>
                </a:lnTo>
                <a:lnTo>
                  <a:pt x="224904" y="74676"/>
                </a:lnTo>
                <a:lnTo>
                  <a:pt x="227088" y="75120"/>
                </a:lnTo>
                <a:lnTo>
                  <a:pt x="227088" y="2055876"/>
                </a:lnTo>
                <a:lnTo>
                  <a:pt x="0" y="2055876"/>
                </a:lnTo>
                <a:lnTo>
                  <a:pt x="112026" y="2387346"/>
                </a:lnTo>
                <a:lnTo>
                  <a:pt x="0" y="2718816"/>
                </a:lnTo>
                <a:lnTo>
                  <a:pt x="2786646" y="2718816"/>
                </a:lnTo>
                <a:lnTo>
                  <a:pt x="2898660" y="2387346"/>
                </a:lnTo>
                <a:close/>
              </a:path>
            </a:pathLst>
          </a:custGeom>
          <a:solidFill>
            <a:srgbClr val="FF83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273168" y="3429000"/>
            <a:ext cx="2609215" cy="662940"/>
          </a:xfrm>
          <a:custGeom>
            <a:avLst/>
            <a:gdLst/>
            <a:ahLst/>
            <a:cxnLst/>
            <a:rect l="l" t="t" r="r" b="b"/>
            <a:pathLst>
              <a:path w="2609215" h="662939">
                <a:moveTo>
                  <a:pt x="2497074" y="0"/>
                </a:moveTo>
                <a:lnTo>
                  <a:pt x="0" y="0"/>
                </a:lnTo>
                <a:lnTo>
                  <a:pt x="112013" y="331469"/>
                </a:lnTo>
                <a:lnTo>
                  <a:pt x="0" y="662939"/>
                </a:lnTo>
                <a:lnTo>
                  <a:pt x="2497074" y="662939"/>
                </a:lnTo>
                <a:lnTo>
                  <a:pt x="2609087" y="331469"/>
                </a:lnTo>
                <a:lnTo>
                  <a:pt x="2497074" y="0"/>
                </a:lnTo>
                <a:close/>
              </a:path>
            </a:pathLst>
          </a:custGeom>
          <a:solidFill>
            <a:srgbClr val="FF9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6724" y="3429000"/>
            <a:ext cx="2821305" cy="662940"/>
          </a:xfrm>
          <a:custGeom>
            <a:avLst/>
            <a:gdLst/>
            <a:ahLst/>
            <a:cxnLst/>
            <a:rect l="l" t="t" r="r" b="b"/>
            <a:pathLst>
              <a:path w="2821304" h="662939">
                <a:moveTo>
                  <a:pt x="2708909" y="0"/>
                </a:moveTo>
                <a:lnTo>
                  <a:pt x="0" y="0"/>
                </a:lnTo>
                <a:lnTo>
                  <a:pt x="112014" y="331469"/>
                </a:lnTo>
                <a:lnTo>
                  <a:pt x="0" y="662939"/>
                </a:lnTo>
                <a:lnTo>
                  <a:pt x="2708909" y="662939"/>
                </a:lnTo>
                <a:lnTo>
                  <a:pt x="2820924" y="331469"/>
                </a:lnTo>
                <a:lnTo>
                  <a:pt x="2708909" y="0"/>
                </a:lnTo>
                <a:close/>
              </a:path>
            </a:pathLst>
          </a:custGeom>
          <a:solidFill>
            <a:srgbClr val="FFC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2785" y="3429000"/>
            <a:ext cx="2380615" cy="662940"/>
          </a:xfrm>
          <a:custGeom>
            <a:avLst/>
            <a:gdLst/>
            <a:ahLst/>
            <a:cxnLst/>
            <a:rect l="l" t="t" r="r" b="b"/>
            <a:pathLst>
              <a:path w="2380615" h="662939">
                <a:moveTo>
                  <a:pt x="2380487" y="0"/>
                </a:moveTo>
                <a:lnTo>
                  <a:pt x="0" y="0"/>
                </a:lnTo>
                <a:lnTo>
                  <a:pt x="112014" y="331469"/>
                </a:lnTo>
                <a:lnTo>
                  <a:pt x="0" y="662939"/>
                </a:lnTo>
                <a:lnTo>
                  <a:pt x="2380487" y="662939"/>
                </a:lnTo>
                <a:lnTo>
                  <a:pt x="2380487" y="0"/>
                </a:lnTo>
                <a:close/>
              </a:path>
            </a:pathLst>
          </a:custGeom>
          <a:solidFill>
            <a:srgbClr val="FFD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4885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ХОД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ПРОЕКТА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В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2021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ГОДУ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0798" y="3708654"/>
            <a:ext cx="1082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яб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6515" y="3708654"/>
            <a:ext cx="944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яб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5878" y="3708654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яб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87330" y="3708654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кабрь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435096"/>
            <a:ext cx="1725295" cy="662940"/>
          </a:xfrm>
          <a:custGeom>
            <a:avLst/>
            <a:gdLst/>
            <a:ahLst/>
            <a:cxnLst/>
            <a:rect l="l" t="t" r="r" b="b"/>
            <a:pathLst>
              <a:path w="1725295" h="662939">
                <a:moveTo>
                  <a:pt x="1613154" y="0"/>
                </a:moveTo>
                <a:lnTo>
                  <a:pt x="0" y="0"/>
                </a:lnTo>
                <a:lnTo>
                  <a:pt x="0" y="662939"/>
                </a:lnTo>
                <a:lnTo>
                  <a:pt x="1613154" y="662939"/>
                </a:lnTo>
                <a:lnTo>
                  <a:pt x="1725168" y="331469"/>
                </a:lnTo>
                <a:lnTo>
                  <a:pt x="1613154" y="0"/>
                </a:lnTo>
                <a:close/>
              </a:path>
            </a:pathLst>
          </a:custGeom>
          <a:solidFill>
            <a:srgbClr val="FF6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9727" y="3708654"/>
            <a:ext cx="751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вг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154" y="1589024"/>
            <a:ext cx="2271269" cy="90345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b="1" spc="-5" dirty="0" err="1">
                <a:latin typeface="Arial"/>
                <a:cs typeface="Arial"/>
              </a:rPr>
              <a:t>До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lang="ru-RU" sz="1200" b="1" dirty="0">
                <a:latin typeface="Arial"/>
                <a:cs typeface="Arial"/>
              </a:rPr>
              <a:t>20</a:t>
            </a:r>
            <a:r>
              <a:rPr sz="1200" b="1" dirty="0">
                <a:latin typeface="Arial"/>
                <a:cs typeface="Arial"/>
              </a:rPr>
              <a:t>.0</a:t>
            </a:r>
            <a:r>
              <a:rPr lang="ru-RU" sz="1200" b="1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200" spc="-5" dirty="0">
                <a:latin typeface="Microsoft Sans Serif"/>
                <a:cs typeface="Microsoft Sans Serif"/>
              </a:rPr>
              <a:t>Подписание согласий</a:t>
            </a:r>
          </a:p>
          <a:p>
            <a:pPr marL="12700" marR="5080">
              <a:lnSpc>
                <a:spcPct val="100000"/>
              </a:lnSpc>
            </a:pPr>
            <a:r>
              <a:rPr lang="ru-RU" sz="1200" spc="-5" dirty="0">
                <a:latin typeface="Microsoft Sans Serif"/>
                <a:cs typeface="Microsoft Sans Serif"/>
              </a:rPr>
              <a:t>на обработку ОПД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6010" y="1676400"/>
            <a:ext cx="2663190" cy="90601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585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5</a:t>
            </a:r>
            <a:endParaRPr lang="ru-RU" sz="1200" b="1" dirty="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lang="ru-RU" sz="1200" dirty="0">
                <a:latin typeface="Arial"/>
                <a:cs typeface="Arial"/>
              </a:rPr>
              <a:t>05.09 — 20.09</a:t>
            </a:r>
          </a:p>
          <a:p>
            <a:pPr marL="22860">
              <a:lnSpc>
                <a:spcPct val="100000"/>
              </a:lnSpc>
            </a:pPr>
            <a:r>
              <a:rPr lang="ru-RU" sz="1200" dirty="0">
                <a:latin typeface="Arial"/>
                <a:cs typeface="Arial"/>
              </a:rPr>
              <a:t>Регистрация и тестирование учащихся на платформе</a:t>
            </a:r>
          </a:p>
        </p:txBody>
      </p:sp>
      <p:sp>
        <p:nvSpPr>
          <p:cNvPr id="20" name="object 20"/>
          <p:cNvSpPr/>
          <p:nvPr/>
        </p:nvSpPr>
        <p:spPr>
          <a:xfrm>
            <a:off x="3106712" y="2550859"/>
            <a:ext cx="117222" cy="1121536"/>
          </a:xfrm>
          <a:custGeom>
            <a:avLst/>
            <a:gdLst/>
            <a:ahLst/>
            <a:cxnLst/>
            <a:rect l="l" t="t" r="r" b="b"/>
            <a:pathLst>
              <a:path w="78105" h="1327785">
                <a:moveTo>
                  <a:pt x="25907" y="1252422"/>
                </a:moveTo>
                <a:lnTo>
                  <a:pt x="23735" y="1252860"/>
                </a:lnTo>
                <a:lnTo>
                  <a:pt x="11382" y="1261189"/>
                </a:lnTo>
                <a:lnTo>
                  <a:pt x="3053" y="1273542"/>
                </a:lnTo>
                <a:lnTo>
                  <a:pt x="0" y="1288669"/>
                </a:lnTo>
                <a:lnTo>
                  <a:pt x="3053" y="1303795"/>
                </a:lnTo>
                <a:lnTo>
                  <a:pt x="11382" y="1316148"/>
                </a:lnTo>
                <a:lnTo>
                  <a:pt x="23735" y="1324477"/>
                </a:lnTo>
                <a:lnTo>
                  <a:pt x="38862" y="1327530"/>
                </a:lnTo>
                <a:lnTo>
                  <a:pt x="53988" y="1324477"/>
                </a:lnTo>
                <a:lnTo>
                  <a:pt x="66341" y="1316148"/>
                </a:lnTo>
                <a:lnTo>
                  <a:pt x="74670" y="1303795"/>
                </a:lnTo>
                <a:lnTo>
                  <a:pt x="77724" y="1288669"/>
                </a:lnTo>
                <a:lnTo>
                  <a:pt x="25907" y="1288669"/>
                </a:lnTo>
                <a:lnTo>
                  <a:pt x="25907" y="1252422"/>
                </a:lnTo>
                <a:close/>
              </a:path>
              <a:path w="78105" h="1327785">
                <a:moveTo>
                  <a:pt x="38862" y="1249807"/>
                </a:moveTo>
                <a:lnTo>
                  <a:pt x="25907" y="1252422"/>
                </a:lnTo>
                <a:lnTo>
                  <a:pt x="25907" y="1288669"/>
                </a:lnTo>
                <a:lnTo>
                  <a:pt x="51815" y="1288669"/>
                </a:lnTo>
                <a:lnTo>
                  <a:pt x="51815" y="1252422"/>
                </a:lnTo>
                <a:lnTo>
                  <a:pt x="38862" y="1249807"/>
                </a:lnTo>
                <a:close/>
              </a:path>
              <a:path w="78105" h="1327785">
                <a:moveTo>
                  <a:pt x="51816" y="1252422"/>
                </a:moveTo>
                <a:lnTo>
                  <a:pt x="51815" y="1288669"/>
                </a:lnTo>
                <a:lnTo>
                  <a:pt x="77724" y="1288669"/>
                </a:lnTo>
                <a:lnTo>
                  <a:pt x="74670" y="1273542"/>
                </a:lnTo>
                <a:lnTo>
                  <a:pt x="66341" y="1261189"/>
                </a:lnTo>
                <a:lnTo>
                  <a:pt x="53988" y="1252860"/>
                </a:lnTo>
                <a:lnTo>
                  <a:pt x="51816" y="1252422"/>
                </a:lnTo>
                <a:close/>
              </a:path>
              <a:path w="78105" h="1327785">
                <a:moveTo>
                  <a:pt x="25907" y="75108"/>
                </a:moveTo>
                <a:lnTo>
                  <a:pt x="25907" y="1252422"/>
                </a:lnTo>
                <a:lnTo>
                  <a:pt x="38862" y="1249807"/>
                </a:lnTo>
                <a:lnTo>
                  <a:pt x="51815" y="1249807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7" y="75108"/>
                </a:lnTo>
                <a:close/>
              </a:path>
              <a:path w="78105" h="1327785">
                <a:moveTo>
                  <a:pt x="51815" y="1249807"/>
                </a:moveTo>
                <a:lnTo>
                  <a:pt x="38862" y="1249807"/>
                </a:lnTo>
                <a:lnTo>
                  <a:pt x="51816" y="1252422"/>
                </a:lnTo>
                <a:lnTo>
                  <a:pt x="51815" y="1249807"/>
                </a:lnTo>
                <a:close/>
              </a:path>
              <a:path w="78105" h="1327785">
                <a:moveTo>
                  <a:pt x="51815" y="38862"/>
                </a:moveTo>
                <a:lnTo>
                  <a:pt x="25907" y="38862"/>
                </a:lnTo>
                <a:lnTo>
                  <a:pt x="25907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5" h="1327785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5" h="132778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7" y="75108"/>
                </a:lnTo>
                <a:lnTo>
                  <a:pt x="25907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5" h="1327785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8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3615" y="1695767"/>
            <a:ext cx="579755" cy="3009265"/>
          </a:xfrm>
          <a:custGeom>
            <a:avLst/>
            <a:gdLst/>
            <a:ahLst/>
            <a:cxnLst/>
            <a:rect l="l" t="t" r="r" b="b"/>
            <a:pathLst>
              <a:path w="617220" h="3009265">
                <a:moveTo>
                  <a:pt x="77724" y="2004822"/>
                </a:moveTo>
                <a:lnTo>
                  <a:pt x="74663" y="1989696"/>
                </a:lnTo>
                <a:lnTo>
                  <a:pt x="66332" y="1977351"/>
                </a:lnTo>
                <a:lnTo>
                  <a:pt x="53987" y="1969020"/>
                </a:lnTo>
                <a:lnTo>
                  <a:pt x="38862" y="1965960"/>
                </a:lnTo>
                <a:lnTo>
                  <a:pt x="23723" y="1969020"/>
                </a:lnTo>
                <a:lnTo>
                  <a:pt x="11379" y="1977351"/>
                </a:lnTo>
                <a:lnTo>
                  <a:pt x="3048" y="1989696"/>
                </a:lnTo>
                <a:lnTo>
                  <a:pt x="0" y="2004822"/>
                </a:lnTo>
                <a:lnTo>
                  <a:pt x="3048" y="2019960"/>
                </a:lnTo>
                <a:lnTo>
                  <a:pt x="11379" y="2032304"/>
                </a:lnTo>
                <a:lnTo>
                  <a:pt x="23723" y="2040636"/>
                </a:lnTo>
                <a:lnTo>
                  <a:pt x="25908" y="2041080"/>
                </a:lnTo>
                <a:lnTo>
                  <a:pt x="25908" y="2933649"/>
                </a:lnTo>
                <a:lnTo>
                  <a:pt x="23723" y="2934093"/>
                </a:lnTo>
                <a:lnTo>
                  <a:pt x="11379" y="2942425"/>
                </a:lnTo>
                <a:lnTo>
                  <a:pt x="3048" y="2954769"/>
                </a:lnTo>
                <a:lnTo>
                  <a:pt x="0" y="2969895"/>
                </a:lnTo>
                <a:lnTo>
                  <a:pt x="3048" y="2985033"/>
                </a:lnTo>
                <a:lnTo>
                  <a:pt x="11379" y="2997377"/>
                </a:lnTo>
                <a:lnTo>
                  <a:pt x="23723" y="3005709"/>
                </a:lnTo>
                <a:lnTo>
                  <a:pt x="38862" y="3008757"/>
                </a:lnTo>
                <a:lnTo>
                  <a:pt x="53987" y="3005709"/>
                </a:lnTo>
                <a:lnTo>
                  <a:pt x="66332" y="2997377"/>
                </a:lnTo>
                <a:lnTo>
                  <a:pt x="74663" y="2985033"/>
                </a:lnTo>
                <a:lnTo>
                  <a:pt x="77724" y="2969895"/>
                </a:lnTo>
                <a:lnTo>
                  <a:pt x="74663" y="2954769"/>
                </a:lnTo>
                <a:lnTo>
                  <a:pt x="66332" y="2942425"/>
                </a:lnTo>
                <a:lnTo>
                  <a:pt x="53987" y="2934093"/>
                </a:lnTo>
                <a:lnTo>
                  <a:pt x="51816" y="2933649"/>
                </a:lnTo>
                <a:lnTo>
                  <a:pt x="51816" y="2931033"/>
                </a:lnTo>
                <a:lnTo>
                  <a:pt x="51816" y="2043684"/>
                </a:lnTo>
                <a:lnTo>
                  <a:pt x="51816" y="2041080"/>
                </a:lnTo>
                <a:lnTo>
                  <a:pt x="53987" y="2040636"/>
                </a:lnTo>
                <a:lnTo>
                  <a:pt x="66332" y="2032304"/>
                </a:lnTo>
                <a:lnTo>
                  <a:pt x="74663" y="2019960"/>
                </a:lnTo>
                <a:lnTo>
                  <a:pt x="77724" y="2004822"/>
                </a:lnTo>
                <a:close/>
              </a:path>
              <a:path w="617220" h="3009265">
                <a:moveTo>
                  <a:pt x="617220" y="38862"/>
                </a:moveTo>
                <a:lnTo>
                  <a:pt x="614159" y="23736"/>
                </a:lnTo>
                <a:lnTo>
                  <a:pt x="605828" y="11391"/>
                </a:lnTo>
                <a:lnTo>
                  <a:pt x="593483" y="3060"/>
                </a:lnTo>
                <a:lnTo>
                  <a:pt x="578358" y="0"/>
                </a:lnTo>
                <a:lnTo>
                  <a:pt x="563219" y="3060"/>
                </a:lnTo>
                <a:lnTo>
                  <a:pt x="550875" y="11391"/>
                </a:lnTo>
                <a:lnTo>
                  <a:pt x="542544" y="23736"/>
                </a:lnTo>
                <a:lnTo>
                  <a:pt x="539496" y="38862"/>
                </a:lnTo>
                <a:lnTo>
                  <a:pt x="542544" y="54000"/>
                </a:lnTo>
                <a:lnTo>
                  <a:pt x="550875" y="66344"/>
                </a:lnTo>
                <a:lnTo>
                  <a:pt x="563219" y="74676"/>
                </a:lnTo>
                <a:lnTo>
                  <a:pt x="565404" y="75120"/>
                </a:lnTo>
                <a:lnTo>
                  <a:pt x="565404" y="1815922"/>
                </a:lnTo>
                <a:lnTo>
                  <a:pt x="563219" y="1816366"/>
                </a:lnTo>
                <a:lnTo>
                  <a:pt x="550875" y="1824697"/>
                </a:lnTo>
                <a:lnTo>
                  <a:pt x="542544" y="1837042"/>
                </a:lnTo>
                <a:lnTo>
                  <a:pt x="539496" y="1852180"/>
                </a:lnTo>
                <a:lnTo>
                  <a:pt x="542544" y="1867306"/>
                </a:lnTo>
                <a:lnTo>
                  <a:pt x="550875" y="1879650"/>
                </a:lnTo>
                <a:lnTo>
                  <a:pt x="563219" y="1887982"/>
                </a:lnTo>
                <a:lnTo>
                  <a:pt x="578358" y="1891042"/>
                </a:lnTo>
                <a:lnTo>
                  <a:pt x="593483" y="1887982"/>
                </a:lnTo>
                <a:lnTo>
                  <a:pt x="605828" y="1879650"/>
                </a:lnTo>
                <a:lnTo>
                  <a:pt x="614159" y="1867306"/>
                </a:lnTo>
                <a:lnTo>
                  <a:pt x="617220" y="1852180"/>
                </a:lnTo>
                <a:lnTo>
                  <a:pt x="614159" y="1837042"/>
                </a:lnTo>
                <a:lnTo>
                  <a:pt x="605828" y="1824697"/>
                </a:lnTo>
                <a:lnTo>
                  <a:pt x="593483" y="1816366"/>
                </a:lnTo>
                <a:lnTo>
                  <a:pt x="591312" y="1815922"/>
                </a:lnTo>
                <a:lnTo>
                  <a:pt x="591312" y="1813306"/>
                </a:lnTo>
                <a:lnTo>
                  <a:pt x="591312" y="77724"/>
                </a:lnTo>
                <a:lnTo>
                  <a:pt x="591312" y="75120"/>
                </a:lnTo>
                <a:lnTo>
                  <a:pt x="593483" y="74676"/>
                </a:lnTo>
                <a:lnTo>
                  <a:pt x="605828" y="66344"/>
                </a:lnTo>
                <a:lnTo>
                  <a:pt x="614159" y="54000"/>
                </a:lnTo>
                <a:lnTo>
                  <a:pt x="617220" y="38862"/>
                </a:lnTo>
                <a:close/>
              </a:path>
            </a:pathLst>
          </a:custGeom>
          <a:solidFill>
            <a:srgbClr val="FF9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6999" y="3709523"/>
            <a:ext cx="78106" cy="1372573"/>
          </a:xfrm>
          <a:custGeom>
            <a:avLst/>
            <a:gdLst/>
            <a:ahLst/>
            <a:cxnLst/>
            <a:rect l="l" t="t" r="r" b="b"/>
            <a:pathLst>
              <a:path w="78104" h="3188335">
                <a:moveTo>
                  <a:pt x="77724" y="38862"/>
                </a:moveTo>
                <a:lnTo>
                  <a:pt x="74663" y="23736"/>
                </a:lnTo>
                <a:lnTo>
                  <a:pt x="66332" y="11391"/>
                </a:lnTo>
                <a:lnTo>
                  <a:pt x="53987" y="3060"/>
                </a:lnTo>
                <a:lnTo>
                  <a:pt x="38862" y="0"/>
                </a:lnTo>
                <a:lnTo>
                  <a:pt x="23723" y="3060"/>
                </a:lnTo>
                <a:lnTo>
                  <a:pt x="11379" y="11391"/>
                </a:lnTo>
                <a:lnTo>
                  <a:pt x="3048" y="23736"/>
                </a:lnTo>
                <a:lnTo>
                  <a:pt x="0" y="38862"/>
                </a:lnTo>
                <a:lnTo>
                  <a:pt x="3048" y="54000"/>
                </a:lnTo>
                <a:lnTo>
                  <a:pt x="11379" y="66344"/>
                </a:lnTo>
                <a:lnTo>
                  <a:pt x="23723" y="74676"/>
                </a:lnTo>
                <a:lnTo>
                  <a:pt x="25908" y="75120"/>
                </a:lnTo>
                <a:lnTo>
                  <a:pt x="25908" y="1191348"/>
                </a:lnTo>
                <a:lnTo>
                  <a:pt x="23723" y="1191780"/>
                </a:lnTo>
                <a:lnTo>
                  <a:pt x="11379" y="1200111"/>
                </a:lnTo>
                <a:lnTo>
                  <a:pt x="3048" y="1212456"/>
                </a:lnTo>
                <a:lnTo>
                  <a:pt x="0" y="1227594"/>
                </a:lnTo>
                <a:lnTo>
                  <a:pt x="3048" y="1242720"/>
                </a:lnTo>
                <a:lnTo>
                  <a:pt x="11379" y="1255064"/>
                </a:lnTo>
                <a:lnTo>
                  <a:pt x="23723" y="1263396"/>
                </a:lnTo>
                <a:lnTo>
                  <a:pt x="25908" y="1263840"/>
                </a:lnTo>
                <a:lnTo>
                  <a:pt x="25908" y="2146757"/>
                </a:lnTo>
                <a:lnTo>
                  <a:pt x="23723" y="2147201"/>
                </a:lnTo>
                <a:lnTo>
                  <a:pt x="11379" y="2155533"/>
                </a:lnTo>
                <a:lnTo>
                  <a:pt x="3048" y="2167877"/>
                </a:lnTo>
                <a:lnTo>
                  <a:pt x="0" y="2183003"/>
                </a:lnTo>
                <a:lnTo>
                  <a:pt x="3048" y="2198141"/>
                </a:lnTo>
                <a:lnTo>
                  <a:pt x="11379" y="2210485"/>
                </a:lnTo>
                <a:lnTo>
                  <a:pt x="23723" y="2218817"/>
                </a:lnTo>
                <a:lnTo>
                  <a:pt x="25908" y="2219261"/>
                </a:lnTo>
                <a:lnTo>
                  <a:pt x="25908" y="3112846"/>
                </a:lnTo>
                <a:lnTo>
                  <a:pt x="23723" y="3113290"/>
                </a:lnTo>
                <a:lnTo>
                  <a:pt x="11379" y="3121622"/>
                </a:lnTo>
                <a:lnTo>
                  <a:pt x="3048" y="3133966"/>
                </a:lnTo>
                <a:lnTo>
                  <a:pt x="0" y="3149092"/>
                </a:lnTo>
                <a:lnTo>
                  <a:pt x="3048" y="3164230"/>
                </a:lnTo>
                <a:lnTo>
                  <a:pt x="11379" y="3176574"/>
                </a:lnTo>
                <a:lnTo>
                  <a:pt x="23723" y="3184906"/>
                </a:lnTo>
                <a:lnTo>
                  <a:pt x="38862" y="3187954"/>
                </a:lnTo>
                <a:lnTo>
                  <a:pt x="53987" y="3184906"/>
                </a:lnTo>
                <a:lnTo>
                  <a:pt x="66332" y="3176574"/>
                </a:lnTo>
                <a:lnTo>
                  <a:pt x="74663" y="3164230"/>
                </a:lnTo>
                <a:lnTo>
                  <a:pt x="77724" y="3149092"/>
                </a:lnTo>
                <a:lnTo>
                  <a:pt x="74663" y="3133966"/>
                </a:lnTo>
                <a:lnTo>
                  <a:pt x="66332" y="3121622"/>
                </a:lnTo>
                <a:lnTo>
                  <a:pt x="53987" y="3113290"/>
                </a:lnTo>
                <a:lnTo>
                  <a:pt x="51816" y="3112846"/>
                </a:lnTo>
                <a:lnTo>
                  <a:pt x="51816" y="3110230"/>
                </a:lnTo>
                <a:lnTo>
                  <a:pt x="51816" y="2219261"/>
                </a:lnTo>
                <a:lnTo>
                  <a:pt x="53987" y="2218817"/>
                </a:lnTo>
                <a:lnTo>
                  <a:pt x="66332" y="2210485"/>
                </a:lnTo>
                <a:lnTo>
                  <a:pt x="74663" y="2198141"/>
                </a:lnTo>
                <a:lnTo>
                  <a:pt x="77724" y="2183003"/>
                </a:lnTo>
                <a:lnTo>
                  <a:pt x="74663" y="2167877"/>
                </a:lnTo>
                <a:lnTo>
                  <a:pt x="66332" y="2155533"/>
                </a:lnTo>
                <a:lnTo>
                  <a:pt x="53987" y="2147201"/>
                </a:lnTo>
                <a:lnTo>
                  <a:pt x="51816" y="2146757"/>
                </a:lnTo>
                <a:lnTo>
                  <a:pt x="51816" y="2144141"/>
                </a:lnTo>
                <a:lnTo>
                  <a:pt x="51816" y="1266456"/>
                </a:lnTo>
                <a:lnTo>
                  <a:pt x="51816" y="1263840"/>
                </a:lnTo>
                <a:lnTo>
                  <a:pt x="53987" y="1263396"/>
                </a:lnTo>
                <a:lnTo>
                  <a:pt x="66332" y="1255064"/>
                </a:lnTo>
                <a:lnTo>
                  <a:pt x="74663" y="1242720"/>
                </a:lnTo>
                <a:lnTo>
                  <a:pt x="77724" y="1227594"/>
                </a:lnTo>
                <a:lnTo>
                  <a:pt x="74663" y="1212456"/>
                </a:lnTo>
                <a:lnTo>
                  <a:pt x="66332" y="1200111"/>
                </a:lnTo>
                <a:lnTo>
                  <a:pt x="53987" y="1191780"/>
                </a:lnTo>
                <a:lnTo>
                  <a:pt x="51816" y="1191348"/>
                </a:lnTo>
                <a:lnTo>
                  <a:pt x="51816" y="77736"/>
                </a:lnTo>
                <a:lnTo>
                  <a:pt x="51816" y="75120"/>
                </a:lnTo>
                <a:lnTo>
                  <a:pt x="53987" y="74676"/>
                </a:lnTo>
                <a:lnTo>
                  <a:pt x="66332" y="66344"/>
                </a:lnTo>
                <a:lnTo>
                  <a:pt x="74663" y="54000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C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29800" y="1602911"/>
            <a:ext cx="78105" cy="3040380"/>
          </a:xfrm>
          <a:custGeom>
            <a:avLst/>
            <a:gdLst/>
            <a:ahLst/>
            <a:cxnLst/>
            <a:rect l="l" t="t" r="r" b="b"/>
            <a:pathLst>
              <a:path w="78104" h="3040379">
                <a:moveTo>
                  <a:pt x="25907" y="2965017"/>
                </a:moveTo>
                <a:lnTo>
                  <a:pt x="23735" y="2965455"/>
                </a:lnTo>
                <a:lnTo>
                  <a:pt x="11382" y="2973784"/>
                </a:lnTo>
                <a:lnTo>
                  <a:pt x="3053" y="2986137"/>
                </a:lnTo>
                <a:lnTo>
                  <a:pt x="0" y="3001264"/>
                </a:lnTo>
                <a:lnTo>
                  <a:pt x="3053" y="3016390"/>
                </a:lnTo>
                <a:lnTo>
                  <a:pt x="11382" y="3028743"/>
                </a:lnTo>
                <a:lnTo>
                  <a:pt x="23735" y="3037072"/>
                </a:lnTo>
                <a:lnTo>
                  <a:pt x="38861" y="3040126"/>
                </a:lnTo>
                <a:lnTo>
                  <a:pt x="53988" y="3037072"/>
                </a:lnTo>
                <a:lnTo>
                  <a:pt x="66341" y="3028743"/>
                </a:lnTo>
                <a:lnTo>
                  <a:pt x="74670" y="3016390"/>
                </a:lnTo>
                <a:lnTo>
                  <a:pt x="77724" y="3001264"/>
                </a:lnTo>
                <a:lnTo>
                  <a:pt x="25907" y="3001264"/>
                </a:lnTo>
                <a:lnTo>
                  <a:pt x="25907" y="2965017"/>
                </a:lnTo>
                <a:close/>
              </a:path>
              <a:path w="78104" h="3040379">
                <a:moveTo>
                  <a:pt x="38861" y="2962402"/>
                </a:moveTo>
                <a:lnTo>
                  <a:pt x="25907" y="2965017"/>
                </a:lnTo>
                <a:lnTo>
                  <a:pt x="25907" y="3001264"/>
                </a:lnTo>
                <a:lnTo>
                  <a:pt x="51815" y="3001264"/>
                </a:lnTo>
                <a:lnTo>
                  <a:pt x="51815" y="2965017"/>
                </a:lnTo>
                <a:lnTo>
                  <a:pt x="38861" y="2962402"/>
                </a:lnTo>
                <a:close/>
              </a:path>
              <a:path w="78104" h="3040379">
                <a:moveTo>
                  <a:pt x="51815" y="2965017"/>
                </a:moveTo>
                <a:lnTo>
                  <a:pt x="51815" y="3001264"/>
                </a:lnTo>
                <a:lnTo>
                  <a:pt x="77724" y="3001264"/>
                </a:lnTo>
                <a:lnTo>
                  <a:pt x="74670" y="2986137"/>
                </a:lnTo>
                <a:lnTo>
                  <a:pt x="66341" y="2973784"/>
                </a:lnTo>
                <a:lnTo>
                  <a:pt x="53988" y="2965455"/>
                </a:lnTo>
                <a:lnTo>
                  <a:pt x="51815" y="2965017"/>
                </a:lnTo>
                <a:close/>
              </a:path>
              <a:path w="78104" h="3040379">
                <a:moveTo>
                  <a:pt x="25907" y="75108"/>
                </a:moveTo>
                <a:lnTo>
                  <a:pt x="25907" y="2965017"/>
                </a:lnTo>
                <a:lnTo>
                  <a:pt x="38861" y="2962402"/>
                </a:lnTo>
                <a:lnTo>
                  <a:pt x="51815" y="2962402"/>
                </a:lnTo>
                <a:lnTo>
                  <a:pt x="51815" y="77724"/>
                </a:lnTo>
                <a:lnTo>
                  <a:pt x="38861" y="77724"/>
                </a:lnTo>
                <a:lnTo>
                  <a:pt x="25907" y="75108"/>
                </a:lnTo>
                <a:close/>
              </a:path>
              <a:path w="78104" h="3040379">
                <a:moveTo>
                  <a:pt x="51815" y="2962402"/>
                </a:moveTo>
                <a:lnTo>
                  <a:pt x="38861" y="2962402"/>
                </a:lnTo>
                <a:lnTo>
                  <a:pt x="51815" y="2965017"/>
                </a:lnTo>
                <a:lnTo>
                  <a:pt x="51815" y="2962402"/>
                </a:lnTo>
                <a:close/>
              </a:path>
              <a:path w="78104" h="3040379">
                <a:moveTo>
                  <a:pt x="51815" y="38862"/>
                </a:moveTo>
                <a:lnTo>
                  <a:pt x="25907" y="38862"/>
                </a:lnTo>
                <a:lnTo>
                  <a:pt x="25907" y="75108"/>
                </a:lnTo>
                <a:lnTo>
                  <a:pt x="38861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4" h="3040379">
                <a:moveTo>
                  <a:pt x="51815" y="75108"/>
                </a:moveTo>
                <a:lnTo>
                  <a:pt x="38861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4" h="3040379">
                <a:moveTo>
                  <a:pt x="38861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7" y="75108"/>
                </a:lnTo>
                <a:lnTo>
                  <a:pt x="25907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1" y="0"/>
                </a:lnTo>
                <a:close/>
              </a:path>
              <a:path w="78104" h="3040379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D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71088" y="2555429"/>
            <a:ext cx="2401570" cy="7677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58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lang="ru-RU" sz="1200" b="1" dirty="0">
                <a:latin typeface="Arial"/>
                <a:cs typeface="Arial"/>
              </a:rPr>
              <a:t>5</a:t>
            </a:r>
            <a:r>
              <a:rPr sz="1200" b="1" dirty="0">
                <a:latin typeface="Arial"/>
                <a:cs typeface="Arial"/>
              </a:rPr>
              <a:t>.09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—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29.09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Обучение </a:t>
            </a:r>
            <a:r>
              <a:rPr sz="1200" spc="-10" dirty="0">
                <a:latin typeface="Microsoft Sans Serif"/>
                <a:cs typeface="Microsoft Sans Serif"/>
              </a:rPr>
              <a:t>педагогов-навигаторов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5239" y="4652135"/>
            <a:ext cx="74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4570" y="4953000"/>
            <a:ext cx="145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Старт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закрытого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контура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платформы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2680" y="4717598"/>
            <a:ext cx="1958339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lang="ru-RU" sz="1800" b="1" dirty="0"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  <a:p>
            <a:pPr marL="17780">
              <a:lnSpc>
                <a:spcPts val="1435"/>
              </a:lnSpc>
            </a:pPr>
            <a:r>
              <a:rPr sz="1200" b="1" dirty="0">
                <a:latin typeface="Arial"/>
                <a:cs typeface="Arial"/>
              </a:rPr>
              <a:t>01.10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—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15.10</a:t>
            </a:r>
            <a:endParaRPr sz="1200" dirty="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Всероссийский</a:t>
            </a:r>
            <a:endParaRPr sz="1200" dirty="0">
              <a:latin typeface="Microsoft Sans Serif"/>
              <a:cs typeface="Microsoft Sans Serif"/>
            </a:endParaRPr>
          </a:p>
          <a:p>
            <a:pPr marL="177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профориентационный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урок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0979" y="1576829"/>
            <a:ext cx="1492885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  <a:p>
            <a:pPr marL="17145">
              <a:lnSpc>
                <a:spcPts val="1435"/>
              </a:lnSpc>
            </a:pPr>
            <a:r>
              <a:rPr sz="1200" b="1" dirty="0">
                <a:latin typeface="Arial"/>
                <a:cs typeface="Arial"/>
              </a:rPr>
              <a:t>01.10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—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31.11</a:t>
            </a:r>
            <a:endParaRPr sz="1200" dirty="0">
              <a:latin typeface="Arial"/>
              <a:cs typeface="Arial"/>
            </a:endParaRPr>
          </a:p>
          <a:p>
            <a:pPr marL="17145" marR="508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Он</a:t>
            </a:r>
            <a:r>
              <a:rPr sz="1200" spc="-5" dirty="0">
                <a:latin typeface="Microsoft Sans Serif"/>
                <a:cs typeface="Microsoft Sans Serif"/>
              </a:rPr>
              <a:t>л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5" dirty="0">
                <a:latin typeface="Microsoft Sans Serif"/>
                <a:cs typeface="Microsoft Sans Serif"/>
              </a:rPr>
              <a:t>йн-ди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35" dirty="0">
                <a:latin typeface="Microsoft Sans Serif"/>
                <a:cs typeface="Microsoft Sans Serif"/>
              </a:rPr>
              <a:t>г</a:t>
            </a:r>
            <a:r>
              <a:rPr sz="1200" spc="-10" dirty="0">
                <a:latin typeface="Microsoft Sans Serif"/>
                <a:cs typeface="Microsoft Sans Serif"/>
              </a:rPr>
              <a:t>нос</a:t>
            </a:r>
            <a:r>
              <a:rPr sz="1200" spc="-5" dirty="0">
                <a:latin typeface="Microsoft Sans Serif"/>
                <a:cs typeface="Microsoft Sans Serif"/>
              </a:rPr>
              <a:t>т</a:t>
            </a:r>
            <a:r>
              <a:rPr sz="1200" spc="-40" dirty="0">
                <a:latin typeface="Microsoft Sans Serif"/>
                <a:cs typeface="Microsoft Sans Serif"/>
              </a:rPr>
              <a:t>ик</a:t>
            </a:r>
            <a:r>
              <a:rPr sz="1200" dirty="0">
                <a:latin typeface="Microsoft Sans Serif"/>
                <a:cs typeface="Microsoft Sans Serif"/>
              </a:rPr>
              <a:t>а  </a:t>
            </a:r>
            <a:r>
              <a:rPr sz="1200" spc="-5" dirty="0">
                <a:latin typeface="Microsoft Sans Serif"/>
                <a:cs typeface="Microsoft Sans Serif"/>
              </a:rPr>
              <a:t>обучающихся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6805" y="4258288"/>
            <a:ext cx="2600325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ШАГ 10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latin typeface="Arial"/>
                <a:cs typeface="Arial"/>
              </a:rPr>
              <a:t>01</a:t>
            </a:r>
            <a:r>
              <a:rPr sz="1200" b="1" dirty="0">
                <a:latin typeface="Arial"/>
                <a:cs typeface="Arial"/>
              </a:rPr>
              <a:t>.10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—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30.11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Проведение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мультимедийных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выставок-практикумов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базе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исторических </a:t>
            </a:r>
            <a:r>
              <a:rPr sz="1200" spc="-15" dirty="0">
                <a:latin typeface="Microsoft Sans Serif"/>
                <a:cs typeface="Microsoft Sans Serif"/>
              </a:rPr>
              <a:t>парков</a:t>
            </a:r>
            <a:r>
              <a:rPr lang="ru-RU" sz="1200" spc="-15" dirty="0">
                <a:latin typeface="Microsoft Sans Serif"/>
                <a:cs typeface="Microsoft Sans Serif"/>
              </a:rPr>
              <a:t> и площадок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7420" y="1545265"/>
            <a:ext cx="1262380" cy="10617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11</a:t>
            </a:r>
            <a:endParaRPr sz="1800" dirty="0">
              <a:latin typeface="Arial"/>
              <a:cs typeface="Arial"/>
            </a:endParaRPr>
          </a:p>
          <a:p>
            <a:pPr marL="38100" algn="r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До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17.12</a:t>
            </a:r>
            <a:endParaRPr sz="1200" dirty="0">
              <a:latin typeface="Arial"/>
              <a:cs typeface="Arial"/>
            </a:endParaRPr>
          </a:p>
          <a:p>
            <a:pPr marL="38100" marR="5080" algn="r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Сдача </a:t>
            </a:r>
            <a:r>
              <a:rPr sz="1200" spc="-5" dirty="0">
                <a:latin typeface="Microsoft Sans Serif"/>
                <a:cs typeface="Microsoft Sans Serif"/>
              </a:rPr>
              <a:t>отчетной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документации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Проекту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2200" y="4114800"/>
            <a:ext cx="143192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12</a:t>
            </a:r>
            <a:endParaRPr sz="1800" dirty="0">
              <a:latin typeface="Arial"/>
              <a:cs typeface="Arial"/>
            </a:endParaRPr>
          </a:p>
          <a:p>
            <a:pPr marL="40005">
              <a:lnSpc>
                <a:spcPts val="1330"/>
              </a:lnSpc>
            </a:pPr>
            <a:r>
              <a:rPr sz="1200" spc="-5" dirty="0">
                <a:latin typeface="Microsoft Sans Serif"/>
                <a:cs typeface="Microsoft Sans Serif"/>
              </a:rPr>
              <a:t>Подведение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итогов</a:t>
            </a:r>
            <a:endParaRPr sz="1200" dirty="0">
              <a:latin typeface="Microsoft Sans Serif"/>
              <a:cs typeface="Microsoft Sans Serif"/>
            </a:endParaRPr>
          </a:p>
          <a:p>
            <a:pPr marL="40005" marR="1016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Проекта. </a:t>
            </a:r>
            <a:r>
              <a:rPr sz="1200" spc="-10" dirty="0">
                <a:latin typeface="Microsoft Sans Serif"/>
                <a:cs typeface="Microsoft Sans Serif"/>
              </a:rPr>
              <a:t> Заседание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эксп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dirty="0">
                <a:latin typeface="Microsoft Sans Serif"/>
                <a:cs typeface="Microsoft Sans Serif"/>
              </a:rPr>
              <a:t>р</a:t>
            </a:r>
            <a:r>
              <a:rPr sz="1200" spc="-5" dirty="0">
                <a:latin typeface="Microsoft Sans Serif"/>
                <a:cs typeface="Microsoft Sans Serif"/>
              </a:rPr>
              <a:t>тно</a:t>
            </a:r>
            <a:r>
              <a:rPr sz="1200" spc="-35" dirty="0">
                <a:latin typeface="Microsoft Sans Serif"/>
                <a:cs typeface="Microsoft Sans Serif"/>
              </a:rPr>
              <a:t>г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</a:t>
            </a:r>
            <a:r>
              <a:rPr sz="1200" spc="-5" dirty="0">
                <a:latin typeface="Microsoft Sans Serif"/>
                <a:cs typeface="Microsoft Sans Serif"/>
              </a:rPr>
              <a:t>ве</a:t>
            </a:r>
            <a:r>
              <a:rPr sz="1200" dirty="0">
                <a:latin typeface="Microsoft Sans Serif"/>
                <a:cs typeface="Microsoft Sans Serif"/>
              </a:rPr>
              <a:t>та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003155" y="5262245"/>
            <a:ext cx="1122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Microsoft Sans Serif"/>
                <a:cs typeface="Microsoft Sans Serif"/>
              </a:rPr>
              <a:t>Формирование </a:t>
            </a:r>
            <a:r>
              <a:rPr sz="1200" spc="-3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рекомендаций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пр</a:t>
            </a:r>
            <a:r>
              <a:rPr sz="1200" dirty="0" err="1">
                <a:latin typeface="Microsoft Sans Serif"/>
                <a:cs typeface="Microsoft Sans Serif"/>
              </a:rPr>
              <a:t>о</a:t>
            </a:r>
            <a:r>
              <a:rPr sz="1200" spc="-10" dirty="0" err="1">
                <a:latin typeface="Microsoft Sans Serif"/>
                <a:cs typeface="Microsoft Sans Serif"/>
              </a:rPr>
              <a:t>должению</a:t>
            </a:r>
            <a:r>
              <a:rPr sz="1200" spc="-10" dirty="0">
                <a:latin typeface="Microsoft Sans Serif"/>
                <a:cs typeface="Microsoft Sans Serif"/>
              </a:rPr>
              <a:t>  </a:t>
            </a:r>
            <a:r>
              <a:rPr sz="1200" spc="-15" dirty="0" err="1">
                <a:latin typeface="Microsoft Sans Serif"/>
                <a:cs typeface="Microsoft Sans Serif"/>
              </a:rPr>
              <a:t>Проекта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29800" y="3664610"/>
            <a:ext cx="78105" cy="1990089"/>
          </a:xfrm>
          <a:custGeom>
            <a:avLst/>
            <a:gdLst/>
            <a:ahLst/>
            <a:cxnLst/>
            <a:rect l="l" t="t" r="r" b="b"/>
            <a:pathLst>
              <a:path w="78104" h="1990089">
                <a:moveTo>
                  <a:pt x="25907" y="1914854"/>
                </a:moveTo>
                <a:lnTo>
                  <a:pt x="23735" y="1915292"/>
                </a:lnTo>
                <a:lnTo>
                  <a:pt x="11382" y="1923621"/>
                </a:lnTo>
                <a:lnTo>
                  <a:pt x="3053" y="1935974"/>
                </a:lnTo>
                <a:lnTo>
                  <a:pt x="0" y="1951101"/>
                </a:lnTo>
                <a:lnTo>
                  <a:pt x="3053" y="1966227"/>
                </a:lnTo>
                <a:lnTo>
                  <a:pt x="11382" y="1978580"/>
                </a:lnTo>
                <a:lnTo>
                  <a:pt x="23735" y="1986909"/>
                </a:lnTo>
                <a:lnTo>
                  <a:pt x="38861" y="1989963"/>
                </a:lnTo>
                <a:lnTo>
                  <a:pt x="53988" y="1986909"/>
                </a:lnTo>
                <a:lnTo>
                  <a:pt x="66341" y="1978580"/>
                </a:lnTo>
                <a:lnTo>
                  <a:pt x="74670" y="1966227"/>
                </a:lnTo>
                <a:lnTo>
                  <a:pt x="77724" y="1951101"/>
                </a:lnTo>
                <a:lnTo>
                  <a:pt x="25907" y="1951101"/>
                </a:lnTo>
                <a:lnTo>
                  <a:pt x="25907" y="1914854"/>
                </a:lnTo>
                <a:close/>
              </a:path>
              <a:path w="78104" h="1990089">
                <a:moveTo>
                  <a:pt x="38861" y="1912239"/>
                </a:moveTo>
                <a:lnTo>
                  <a:pt x="25907" y="1914854"/>
                </a:lnTo>
                <a:lnTo>
                  <a:pt x="25907" y="1951101"/>
                </a:lnTo>
                <a:lnTo>
                  <a:pt x="51815" y="1951101"/>
                </a:lnTo>
                <a:lnTo>
                  <a:pt x="51815" y="1914854"/>
                </a:lnTo>
                <a:lnTo>
                  <a:pt x="38861" y="1912239"/>
                </a:lnTo>
                <a:close/>
              </a:path>
              <a:path w="78104" h="1990089">
                <a:moveTo>
                  <a:pt x="51816" y="1914854"/>
                </a:moveTo>
                <a:lnTo>
                  <a:pt x="51815" y="1951101"/>
                </a:lnTo>
                <a:lnTo>
                  <a:pt x="77724" y="1951101"/>
                </a:lnTo>
                <a:lnTo>
                  <a:pt x="74670" y="1935974"/>
                </a:lnTo>
                <a:lnTo>
                  <a:pt x="66341" y="1923621"/>
                </a:lnTo>
                <a:lnTo>
                  <a:pt x="53988" y="1915292"/>
                </a:lnTo>
                <a:lnTo>
                  <a:pt x="51816" y="1914854"/>
                </a:lnTo>
                <a:close/>
              </a:path>
              <a:path w="78104" h="1990089">
                <a:moveTo>
                  <a:pt x="25908" y="75108"/>
                </a:moveTo>
                <a:lnTo>
                  <a:pt x="25907" y="1914854"/>
                </a:lnTo>
                <a:lnTo>
                  <a:pt x="38861" y="1912239"/>
                </a:lnTo>
                <a:lnTo>
                  <a:pt x="51815" y="1912239"/>
                </a:lnTo>
                <a:lnTo>
                  <a:pt x="51815" y="77724"/>
                </a:lnTo>
                <a:lnTo>
                  <a:pt x="38861" y="77724"/>
                </a:lnTo>
                <a:lnTo>
                  <a:pt x="25908" y="75108"/>
                </a:lnTo>
                <a:close/>
              </a:path>
              <a:path w="78104" h="1990089">
                <a:moveTo>
                  <a:pt x="51815" y="1912239"/>
                </a:moveTo>
                <a:lnTo>
                  <a:pt x="38861" y="1912239"/>
                </a:lnTo>
                <a:lnTo>
                  <a:pt x="51816" y="1914854"/>
                </a:lnTo>
                <a:lnTo>
                  <a:pt x="51815" y="1912239"/>
                </a:lnTo>
                <a:close/>
              </a:path>
              <a:path w="78104" h="1990089">
                <a:moveTo>
                  <a:pt x="51815" y="38862"/>
                </a:moveTo>
                <a:lnTo>
                  <a:pt x="25907" y="38862"/>
                </a:lnTo>
                <a:lnTo>
                  <a:pt x="25908" y="75108"/>
                </a:lnTo>
                <a:lnTo>
                  <a:pt x="38861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4" h="1990089">
                <a:moveTo>
                  <a:pt x="51815" y="75108"/>
                </a:moveTo>
                <a:lnTo>
                  <a:pt x="38861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4" h="1990089">
                <a:moveTo>
                  <a:pt x="38861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7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1" y="0"/>
                </a:lnTo>
                <a:close/>
              </a:path>
              <a:path w="78104" h="1990089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D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xmlns="" id="{5D57FA7E-F9AE-4E7F-9FA3-B45F32A15BB9}"/>
              </a:ext>
            </a:extLst>
          </p:cNvPr>
          <p:cNvSpPr/>
          <p:nvPr/>
        </p:nvSpPr>
        <p:spPr>
          <a:xfrm rot="10800000">
            <a:off x="2071795" y="3858514"/>
            <a:ext cx="86703" cy="1932686"/>
          </a:xfrm>
          <a:custGeom>
            <a:avLst/>
            <a:gdLst/>
            <a:ahLst/>
            <a:cxnLst/>
            <a:rect l="l" t="t" r="r" b="b"/>
            <a:pathLst>
              <a:path w="78105" h="1327785">
                <a:moveTo>
                  <a:pt x="25907" y="1252422"/>
                </a:moveTo>
                <a:lnTo>
                  <a:pt x="23735" y="1252860"/>
                </a:lnTo>
                <a:lnTo>
                  <a:pt x="11382" y="1261189"/>
                </a:lnTo>
                <a:lnTo>
                  <a:pt x="3053" y="1273542"/>
                </a:lnTo>
                <a:lnTo>
                  <a:pt x="0" y="1288669"/>
                </a:lnTo>
                <a:lnTo>
                  <a:pt x="3053" y="1303795"/>
                </a:lnTo>
                <a:lnTo>
                  <a:pt x="11382" y="1316148"/>
                </a:lnTo>
                <a:lnTo>
                  <a:pt x="23735" y="1324477"/>
                </a:lnTo>
                <a:lnTo>
                  <a:pt x="38862" y="1327530"/>
                </a:lnTo>
                <a:lnTo>
                  <a:pt x="53988" y="1324477"/>
                </a:lnTo>
                <a:lnTo>
                  <a:pt x="66341" y="1316148"/>
                </a:lnTo>
                <a:lnTo>
                  <a:pt x="74670" y="1303795"/>
                </a:lnTo>
                <a:lnTo>
                  <a:pt x="77724" y="1288669"/>
                </a:lnTo>
                <a:lnTo>
                  <a:pt x="25907" y="1288669"/>
                </a:lnTo>
                <a:lnTo>
                  <a:pt x="25907" y="1252422"/>
                </a:lnTo>
                <a:close/>
              </a:path>
              <a:path w="78105" h="1327785">
                <a:moveTo>
                  <a:pt x="38862" y="1249807"/>
                </a:moveTo>
                <a:lnTo>
                  <a:pt x="25907" y="1252422"/>
                </a:lnTo>
                <a:lnTo>
                  <a:pt x="25907" y="1288669"/>
                </a:lnTo>
                <a:lnTo>
                  <a:pt x="51815" y="1288669"/>
                </a:lnTo>
                <a:lnTo>
                  <a:pt x="51815" y="1252422"/>
                </a:lnTo>
                <a:lnTo>
                  <a:pt x="38862" y="1249807"/>
                </a:lnTo>
                <a:close/>
              </a:path>
              <a:path w="78105" h="1327785">
                <a:moveTo>
                  <a:pt x="51816" y="1252422"/>
                </a:moveTo>
                <a:lnTo>
                  <a:pt x="51815" y="1288669"/>
                </a:lnTo>
                <a:lnTo>
                  <a:pt x="77724" y="1288669"/>
                </a:lnTo>
                <a:lnTo>
                  <a:pt x="74670" y="1273542"/>
                </a:lnTo>
                <a:lnTo>
                  <a:pt x="66341" y="1261189"/>
                </a:lnTo>
                <a:lnTo>
                  <a:pt x="53988" y="1252860"/>
                </a:lnTo>
                <a:lnTo>
                  <a:pt x="51816" y="1252422"/>
                </a:lnTo>
                <a:close/>
              </a:path>
              <a:path w="78105" h="1327785">
                <a:moveTo>
                  <a:pt x="25907" y="75108"/>
                </a:moveTo>
                <a:lnTo>
                  <a:pt x="25907" y="1252422"/>
                </a:lnTo>
                <a:lnTo>
                  <a:pt x="38862" y="1249807"/>
                </a:lnTo>
                <a:lnTo>
                  <a:pt x="51815" y="1249807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7" y="75108"/>
                </a:lnTo>
                <a:close/>
              </a:path>
              <a:path w="78105" h="1327785">
                <a:moveTo>
                  <a:pt x="51815" y="1249807"/>
                </a:moveTo>
                <a:lnTo>
                  <a:pt x="38862" y="1249807"/>
                </a:lnTo>
                <a:lnTo>
                  <a:pt x="51816" y="1252422"/>
                </a:lnTo>
                <a:lnTo>
                  <a:pt x="51815" y="1249807"/>
                </a:lnTo>
                <a:close/>
              </a:path>
              <a:path w="78105" h="1327785">
                <a:moveTo>
                  <a:pt x="51815" y="38862"/>
                </a:moveTo>
                <a:lnTo>
                  <a:pt x="25907" y="38862"/>
                </a:lnTo>
                <a:lnTo>
                  <a:pt x="25907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5" h="1327785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5" h="132778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7" y="75108"/>
                </a:lnTo>
                <a:lnTo>
                  <a:pt x="25907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5" h="1327785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8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xmlns="" id="{4CCEB1AA-F8CB-4ACD-A479-77453E3E4173}"/>
              </a:ext>
            </a:extLst>
          </p:cNvPr>
          <p:cNvSpPr txBox="1"/>
          <p:nvPr/>
        </p:nvSpPr>
        <p:spPr>
          <a:xfrm>
            <a:off x="2193354" y="5197077"/>
            <a:ext cx="2401570" cy="112851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580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4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ru-RU" sz="1200" b="1" dirty="0">
                <a:latin typeface="Arial"/>
                <a:cs typeface="Arial"/>
              </a:rPr>
              <a:t>01.09</a:t>
            </a: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spc="-5" dirty="0">
                <a:latin typeface="Microsoft Sans Serif"/>
                <a:cs typeface="Microsoft Sans Serif"/>
              </a:rPr>
              <a:t>Старт</a:t>
            </a:r>
            <a:r>
              <a:rPr lang="ru-RU" sz="1200" spc="-20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latin typeface="Microsoft Sans Serif"/>
                <a:cs typeface="Microsoft Sans Serif"/>
              </a:rPr>
              <a:t>открытого</a:t>
            </a:r>
            <a:r>
              <a:rPr lang="ru-RU" sz="1200" spc="-30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latin typeface="Microsoft Sans Serif"/>
                <a:cs typeface="Microsoft Sans Serif"/>
              </a:rPr>
              <a:t>контура </a:t>
            </a:r>
            <a:r>
              <a:rPr lang="ru-RU" sz="1200" spc="-5" dirty="0">
                <a:latin typeface="Microsoft Sans Serif"/>
                <a:cs typeface="Microsoft Sans Serif"/>
              </a:rPr>
              <a:t>платформы</a:t>
            </a:r>
            <a:endParaRPr lang="ru-RU"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200" dirty="0">
              <a:latin typeface="Microsoft Sans Serif"/>
              <a:cs typeface="Microsoft Sans Serif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xmlns="" id="{25CF8596-9CB0-451B-9A36-55712E236372}"/>
              </a:ext>
            </a:extLst>
          </p:cNvPr>
          <p:cNvSpPr/>
          <p:nvPr/>
        </p:nvSpPr>
        <p:spPr>
          <a:xfrm>
            <a:off x="2286000" y="2005936"/>
            <a:ext cx="93837" cy="1814351"/>
          </a:xfrm>
          <a:custGeom>
            <a:avLst/>
            <a:gdLst/>
            <a:ahLst/>
            <a:cxnLst/>
            <a:rect l="l" t="t" r="r" b="b"/>
            <a:pathLst>
              <a:path w="78105" h="1327785">
                <a:moveTo>
                  <a:pt x="25907" y="1252422"/>
                </a:moveTo>
                <a:lnTo>
                  <a:pt x="23735" y="1252860"/>
                </a:lnTo>
                <a:lnTo>
                  <a:pt x="11382" y="1261189"/>
                </a:lnTo>
                <a:lnTo>
                  <a:pt x="3053" y="1273542"/>
                </a:lnTo>
                <a:lnTo>
                  <a:pt x="0" y="1288669"/>
                </a:lnTo>
                <a:lnTo>
                  <a:pt x="3053" y="1303795"/>
                </a:lnTo>
                <a:lnTo>
                  <a:pt x="11382" y="1316148"/>
                </a:lnTo>
                <a:lnTo>
                  <a:pt x="23735" y="1324477"/>
                </a:lnTo>
                <a:lnTo>
                  <a:pt x="38862" y="1327530"/>
                </a:lnTo>
                <a:lnTo>
                  <a:pt x="53988" y="1324477"/>
                </a:lnTo>
                <a:lnTo>
                  <a:pt x="66341" y="1316148"/>
                </a:lnTo>
                <a:lnTo>
                  <a:pt x="74670" y="1303795"/>
                </a:lnTo>
                <a:lnTo>
                  <a:pt x="77724" y="1288669"/>
                </a:lnTo>
                <a:lnTo>
                  <a:pt x="25907" y="1288669"/>
                </a:lnTo>
                <a:lnTo>
                  <a:pt x="25907" y="1252422"/>
                </a:lnTo>
                <a:close/>
              </a:path>
              <a:path w="78105" h="1327785">
                <a:moveTo>
                  <a:pt x="38862" y="1249807"/>
                </a:moveTo>
                <a:lnTo>
                  <a:pt x="25907" y="1252422"/>
                </a:lnTo>
                <a:lnTo>
                  <a:pt x="25907" y="1288669"/>
                </a:lnTo>
                <a:lnTo>
                  <a:pt x="51815" y="1288669"/>
                </a:lnTo>
                <a:lnTo>
                  <a:pt x="51815" y="1252422"/>
                </a:lnTo>
                <a:lnTo>
                  <a:pt x="38862" y="1249807"/>
                </a:lnTo>
                <a:close/>
              </a:path>
              <a:path w="78105" h="1327785">
                <a:moveTo>
                  <a:pt x="51816" y="1252422"/>
                </a:moveTo>
                <a:lnTo>
                  <a:pt x="51815" y="1288669"/>
                </a:lnTo>
                <a:lnTo>
                  <a:pt x="77724" y="1288669"/>
                </a:lnTo>
                <a:lnTo>
                  <a:pt x="74670" y="1273542"/>
                </a:lnTo>
                <a:lnTo>
                  <a:pt x="66341" y="1261189"/>
                </a:lnTo>
                <a:lnTo>
                  <a:pt x="53988" y="1252860"/>
                </a:lnTo>
                <a:lnTo>
                  <a:pt x="51816" y="1252422"/>
                </a:lnTo>
                <a:close/>
              </a:path>
              <a:path w="78105" h="1327785">
                <a:moveTo>
                  <a:pt x="25907" y="75108"/>
                </a:moveTo>
                <a:lnTo>
                  <a:pt x="25907" y="1252422"/>
                </a:lnTo>
                <a:lnTo>
                  <a:pt x="38862" y="1249807"/>
                </a:lnTo>
                <a:lnTo>
                  <a:pt x="51815" y="1249807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7" y="75108"/>
                </a:lnTo>
                <a:close/>
              </a:path>
              <a:path w="78105" h="1327785">
                <a:moveTo>
                  <a:pt x="51815" y="1249807"/>
                </a:moveTo>
                <a:lnTo>
                  <a:pt x="38862" y="1249807"/>
                </a:lnTo>
                <a:lnTo>
                  <a:pt x="51816" y="1252422"/>
                </a:lnTo>
                <a:lnTo>
                  <a:pt x="51815" y="1249807"/>
                </a:lnTo>
                <a:close/>
              </a:path>
              <a:path w="78105" h="1327785">
                <a:moveTo>
                  <a:pt x="51815" y="38862"/>
                </a:moveTo>
                <a:lnTo>
                  <a:pt x="25907" y="38862"/>
                </a:lnTo>
                <a:lnTo>
                  <a:pt x="25907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5" h="1327785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5" h="132778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7" y="75108"/>
                </a:lnTo>
                <a:lnTo>
                  <a:pt x="25907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5" h="1327785">
                <a:moveTo>
                  <a:pt x="77724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FF8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563947F0-01FC-473B-A232-5545753C8384}"/>
              </a:ext>
            </a:extLst>
          </p:cNvPr>
          <p:cNvSpPr txBox="1"/>
          <p:nvPr/>
        </p:nvSpPr>
        <p:spPr>
          <a:xfrm>
            <a:off x="1979295" y="948436"/>
            <a:ext cx="2479928" cy="7598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585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01.09</a:t>
            </a:r>
            <a:r>
              <a:rPr lang="ru-RU" sz="1200" b="1" dirty="0">
                <a:latin typeface="Arial"/>
                <a:cs typeface="Arial"/>
              </a:rPr>
              <a:t> – 30.11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spc="-5" dirty="0">
                <a:latin typeface="Microsoft Sans Serif"/>
                <a:cs typeface="Microsoft Sans Serif"/>
              </a:rPr>
              <a:t>Предоставление отчетов РО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0" name="object 17">
            <a:extLst>
              <a:ext uri="{FF2B5EF4-FFF2-40B4-BE49-F238E27FC236}">
                <a16:creationId xmlns:a16="http://schemas.microsoft.com/office/drawing/2014/main" xmlns="" id="{94696512-E1A1-48E7-AE07-CAE8B9B03016}"/>
              </a:ext>
            </a:extLst>
          </p:cNvPr>
          <p:cNvSpPr txBox="1"/>
          <p:nvPr/>
        </p:nvSpPr>
        <p:spPr>
          <a:xfrm>
            <a:off x="128050" y="4703082"/>
            <a:ext cx="1967304" cy="108811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b="1" spc="-20" dirty="0">
                <a:latin typeface="Arial"/>
                <a:cs typeface="Arial"/>
              </a:rPr>
              <a:t>ШАГ</a:t>
            </a:r>
            <a:r>
              <a:rPr sz="1800" b="1" dirty="0">
                <a:latin typeface="Arial"/>
                <a:cs typeface="Arial"/>
              </a:rPr>
              <a:t> 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b="1" spc="-5" dirty="0">
                <a:latin typeface="Arial"/>
                <a:cs typeface="Arial"/>
              </a:rPr>
              <a:t>До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25.08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Предоставление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списков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кандидатур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педагогов-навигаторов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xmlns="" id="{39A6B0AE-ADCF-4D8E-8CB4-80EA8A9BBADA}"/>
              </a:ext>
            </a:extLst>
          </p:cNvPr>
          <p:cNvSpPr/>
          <p:nvPr/>
        </p:nvSpPr>
        <p:spPr>
          <a:xfrm>
            <a:off x="457200" y="2514600"/>
            <a:ext cx="78105" cy="982344"/>
          </a:xfrm>
          <a:custGeom>
            <a:avLst/>
            <a:gdLst/>
            <a:ahLst/>
            <a:cxnLst/>
            <a:rect l="l" t="t" r="r" b="b"/>
            <a:pathLst>
              <a:path w="78104" h="982345">
                <a:moveTo>
                  <a:pt x="25907" y="906728"/>
                </a:moveTo>
                <a:lnTo>
                  <a:pt x="23735" y="907166"/>
                </a:lnTo>
                <a:lnTo>
                  <a:pt x="11382" y="915495"/>
                </a:lnTo>
                <a:lnTo>
                  <a:pt x="3053" y="927848"/>
                </a:lnTo>
                <a:lnTo>
                  <a:pt x="0" y="942975"/>
                </a:lnTo>
                <a:lnTo>
                  <a:pt x="3053" y="958101"/>
                </a:lnTo>
                <a:lnTo>
                  <a:pt x="11382" y="970454"/>
                </a:lnTo>
                <a:lnTo>
                  <a:pt x="23735" y="978783"/>
                </a:lnTo>
                <a:lnTo>
                  <a:pt x="38862" y="981837"/>
                </a:lnTo>
                <a:lnTo>
                  <a:pt x="53988" y="978783"/>
                </a:lnTo>
                <a:lnTo>
                  <a:pt x="66341" y="970454"/>
                </a:lnTo>
                <a:lnTo>
                  <a:pt x="74670" y="958101"/>
                </a:lnTo>
                <a:lnTo>
                  <a:pt x="77723" y="942975"/>
                </a:lnTo>
                <a:lnTo>
                  <a:pt x="25907" y="942975"/>
                </a:lnTo>
                <a:lnTo>
                  <a:pt x="25907" y="906728"/>
                </a:lnTo>
                <a:close/>
              </a:path>
              <a:path w="78104" h="982345">
                <a:moveTo>
                  <a:pt x="38862" y="904113"/>
                </a:moveTo>
                <a:lnTo>
                  <a:pt x="25907" y="906728"/>
                </a:lnTo>
                <a:lnTo>
                  <a:pt x="25907" y="942975"/>
                </a:lnTo>
                <a:lnTo>
                  <a:pt x="51815" y="942975"/>
                </a:lnTo>
                <a:lnTo>
                  <a:pt x="51815" y="906728"/>
                </a:lnTo>
                <a:lnTo>
                  <a:pt x="38862" y="904113"/>
                </a:lnTo>
                <a:close/>
              </a:path>
              <a:path w="78104" h="982345">
                <a:moveTo>
                  <a:pt x="51815" y="906728"/>
                </a:moveTo>
                <a:lnTo>
                  <a:pt x="51815" y="942975"/>
                </a:lnTo>
                <a:lnTo>
                  <a:pt x="77723" y="942975"/>
                </a:lnTo>
                <a:lnTo>
                  <a:pt x="74670" y="927848"/>
                </a:lnTo>
                <a:lnTo>
                  <a:pt x="66341" y="915495"/>
                </a:lnTo>
                <a:lnTo>
                  <a:pt x="53988" y="907166"/>
                </a:lnTo>
                <a:lnTo>
                  <a:pt x="51815" y="906728"/>
                </a:lnTo>
                <a:close/>
              </a:path>
              <a:path w="78104" h="982345">
                <a:moveTo>
                  <a:pt x="25908" y="75108"/>
                </a:moveTo>
                <a:lnTo>
                  <a:pt x="25907" y="906728"/>
                </a:lnTo>
                <a:lnTo>
                  <a:pt x="38862" y="904113"/>
                </a:lnTo>
                <a:lnTo>
                  <a:pt x="51815" y="904113"/>
                </a:lnTo>
                <a:lnTo>
                  <a:pt x="51815" y="77724"/>
                </a:lnTo>
                <a:lnTo>
                  <a:pt x="38862" y="77724"/>
                </a:lnTo>
                <a:lnTo>
                  <a:pt x="25908" y="75108"/>
                </a:lnTo>
                <a:close/>
              </a:path>
              <a:path w="78104" h="982345">
                <a:moveTo>
                  <a:pt x="51815" y="904113"/>
                </a:moveTo>
                <a:lnTo>
                  <a:pt x="38862" y="904113"/>
                </a:lnTo>
                <a:lnTo>
                  <a:pt x="51815" y="906728"/>
                </a:lnTo>
                <a:lnTo>
                  <a:pt x="51815" y="904113"/>
                </a:lnTo>
                <a:close/>
              </a:path>
              <a:path w="78104" h="982345">
                <a:moveTo>
                  <a:pt x="51815" y="38862"/>
                </a:moveTo>
                <a:lnTo>
                  <a:pt x="25907" y="38862"/>
                </a:lnTo>
                <a:lnTo>
                  <a:pt x="25908" y="75108"/>
                </a:lnTo>
                <a:lnTo>
                  <a:pt x="38862" y="77724"/>
                </a:lnTo>
                <a:lnTo>
                  <a:pt x="51815" y="75108"/>
                </a:lnTo>
                <a:lnTo>
                  <a:pt x="51815" y="38862"/>
                </a:lnTo>
                <a:close/>
              </a:path>
              <a:path w="78104" h="982345">
                <a:moveTo>
                  <a:pt x="51815" y="75108"/>
                </a:moveTo>
                <a:lnTo>
                  <a:pt x="38862" y="77724"/>
                </a:lnTo>
                <a:lnTo>
                  <a:pt x="51815" y="77724"/>
                </a:lnTo>
                <a:lnTo>
                  <a:pt x="51815" y="75108"/>
                </a:lnTo>
                <a:close/>
              </a:path>
              <a:path w="78104" h="98234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7" y="38862"/>
                </a:lnTo>
                <a:lnTo>
                  <a:pt x="77723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4" h="982345">
                <a:moveTo>
                  <a:pt x="77723" y="38862"/>
                </a:moveTo>
                <a:lnTo>
                  <a:pt x="51815" y="38862"/>
                </a:lnTo>
                <a:lnTo>
                  <a:pt x="51815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3" y="38862"/>
                </a:lnTo>
                <a:close/>
              </a:path>
            </a:pathLst>
          </a:custGeom>
          <a:solidFill>
            <a:srgbClr val="FF624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5730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ЭТАПЫ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РЕАЛИЗАЦИИ</a:t>
            </a:r>
            <a:r>
              <a:rPr sz="2800" spc="3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ПРОЕКТА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477" y="3502405"/>
            <a:ext cx="1011872" cy="219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740" y="3868165"/>
            <a:ext cx="1797977" cy="2658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82873" y="2166873"/>
            <a:ext cx="1711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Дистанционный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этап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1825" y="4970145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Очный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этап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7839" y="1351534"/>
            <a:ext cx="3152140" cy="204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Образовательная </a:t>
            </a:r>
            <a:r>
              <a:rPr sz="1800" spc="-25" dirty="0">
                <a:latin typeface="Microsoft Sans Serif"/>
                <a:cs typeface="Microsoft Sans Serif"/>
              </a:rPr>
              <a:t>программа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spc="-10" dirty="0">
                <a:latin typeface="Microsoft Sans Serif"/>
                <a:cs typeface="Microsoft Sans Serif"/>
              </a:rPr>
              <a:t> педагогов-навигаторов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Всероссийский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профориентационный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урок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1778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Онлайн-диагностика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9533" y="4648280"/>
            <a:ext cx="3032125" cy="1659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Мультимедийные </a:t>
            </a:r>
            <a:r>
              <a:rPr sz="1800" spc="-15" dirty="0">
                <a:latin typeface="Microsoft Sans Serif"/>
                <a:cs typeface="Microsoft Sans Serif"/>
              </a:rPr>
              <a:t>выставки-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практикумы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Мероприятия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профессионального </a:t>
            </a:r>
            <a:r>
              <a:rPr sz="1800" spc="-5" dirty="0">
                <a:latin typeface="Microsoft Sans Serif"/>
                <a:cs typeface="Microsoft Sans Serif"/>
              </a:rPr>
              <a:t>выбора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4964" y="1387239"/>
            <a:ext cx="252095" cy="2154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i="1" spc="-10" dirty="0">
                <a:latin typeface="Arial"/>
                <a:cs typeface="Arial"/>
              </a:rPr>
              <a:t>ПОСЛЕДОВАТЕЛЬНО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4964" y="4385144"/>
            <a:ext cx="252095" cy="1566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i="1" spc="-5" dirty="0">
                <a:latin typeface="Arial"/>
                <a:cs typeface="Arial"/>
              </a:rPr>
              <a:t>П</a:t>
            </a:r>
            <a:r>
              <a:rPr sz="1600" i="1" dirty="0">
                <a:latin typeface="Arial"/>
                <a:cs typeface="Arial"/>
              </a:rPr>
              <a:t>АРАЛЛЕЛЬНО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0152" y="940307"/>
            <a:ext cx="1831848" cy="59176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515600" y="1690879"/>
            <a:ext cx="1384033" cy="407897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КРАСНОДАРСКИЙ КРАЙ</a:t>
            </a:r>
            <a:endParaRPr sz="32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1209" y="1338834"/>
            <a:ext cx="7518909" cy="4968875"/>
            <a:chOff x="2061209" y="1338834"/>
            <a:chExt cx="7518909" cy="4968875"/>
          </a:xfrm>
        </p:grpSpPr>
        <p:sp>
          <p:nvSpPr>
            <p:cNvPr id="15" name="object 15"/>
            <p:cNvSpPr/>
            <p:nvPr/>
          </p:nvSpPr>
          <p:spPr>
            <a:xfrm>
              <a:off x="2061209" y="2445258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0" y="924178"/>
                  </a:moveTo>
                  <a:lnTo>
                    <a:pt x="924178" y="0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7875" y="2282952"/>
              <a:ext cx="320040" cy="3215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61209" y="4267962"/>
              <a:ext cx="889000" cy="889000"/>
            </a:xfrm>
            <a:custGeom>
              <a:avLst/>
              <a:gdLst/>
              <a:ahLst/>
              <a:cxnLst/>
              <a:rect l="l" t="t" r="r" b="b"/>
              <a:pathLst>
                <a:path w="889000" h="889000">
                  <a:moveTo>
                    <a:pt x="889000" y="8890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8919" y="4953000"/>
              <a:ext cx="320040" cy="3215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51298" y="1690878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771017"/>
                  </a:moveTo>
                  <a:lnTo>
                    <a:pt x="771016" y="0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5188" y="1530096"/>
              <a:ext cx="320039" cy="3200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51298" y="2462022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0"/>
                  </a:moveTo>
                  <a:lnTo>
                    <a:pt x="771016" y="771016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2154" y="2462022"/>
              <a:ext cx="787400" cy="0"/>
            </a:xfrm>
            <a:custGeom>
              <a:avLst/>
              <a:gdLst/>
              <a:ahLst/>
              <a:cxnLst/>
              <a:rect l="l" t="t" r="r" b="b"/>
              <a:pathLst>
                <a:path w="787400">
                  <a:moveTo>
                    <a:pt x="0" y="0"/>
                  </a:moveTo>
                  <a:lnTo>
                    <a:pt x="787400" y="0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5188" y="2302763"/>
              <a:ext cx="320039" cy="3200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5188" y="3072384"/>
              <a:ext cx="320039" cy="3200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51298" y="5159501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0"/>
                  </a:moveTo>
                  <a:lnTo>
                    <a:pt x="771016" y="771080"/>
                  </a:lnTo>
                </a:path>
              </a:pathLst>
            </a:custGeom>
            <a:ln w="25907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42154" y="5159501"/>
              <a:ext cx="787400" cy="0"/>
            </a:xfrm>
            <a:custGeom>
              <a:avLst/>
              <a:gdLst/>
              <a:ahLst/>
              <a:cxnLst/>
              <a:rect l="l" t="t" r="r" b="b"/>
              <a:pathLst>
                <a:path w="787400">
                  <a:moveTo>
                    <a:pt x="0" y="0"/>
                  </a:moveTo>
                  <a:lnTo>
                    <a:pt x="787400" y="0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5188" y="5000244"/>
              <a:ext cx="320039" cy="3200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5188" y="5769864"/>
              <a:ext cx="320039" cy="3200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569958" y="1338834"/>
              <a:ext cx="10160" cy="4968875"/>
            </a:xfrm>
            <a:custGeom>
              <a:avLst/>
              <a:gdLst/>
              <a:ahLst/>
              <a:cxnLst/>
              <a:rect l="l" t="t" r="r" b="b"/>
              <a:pathLst>
                <a:path w="10159" h="4968875">
                  <a:moveTo>
                    <a:pt x="0" y="2718816"/>
                  </a:moveTo>
                  <a:lnTo>
                    <a:pt x="10033" y="4968519"/>
                  </a:lnTo>
                </a:path>
                <a:path w="10159" h="4968875">
                  <a:moveTo>
                    <a:pt x="0" y="0"/>
                  </a:moveTo>
                  <a:lnTo>
                    <a:pt x="10033" y="2249678"/>
                  </a:lnTo>
                </a:path>
              </a:pathLst>
            </a:custGeom>
            <a:ln w="25908">
              <a:solidFill>
                <a:srgbClr val="0FA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4511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ДИСТАНЦИОННЫЙ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ЭТАП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165" y="1646935"/>
            <a:ext cx="3367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Образовательная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программа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педагогов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7585" y="1343913"/>
            <a:ext cx="678370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продолжительность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менее</a:t>
            </a:r>
            <a:r>
              <a:rPr sz="1400" spc="-5" dirty="0">
                <a:latin typeface="Microsoft Sans Serif"/>
                <a:cs typeface="Microsoft Sans Serif"/>
              </a:rPr>
              <a:t> 36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ак.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часов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онлайн-формат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после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итоговой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аттестации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выдаются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документы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повышении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квалификации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включает </a:t>
            </a:r>
            <a:r>
              <a:rPr sz="1400" spc="-25" dirty="0">
                <a:latin typeface="Microsoft Sans Serif"/>
                <a:cs typeface="Microsoft Sans Serif"/>
              </a:rPr>
              <a:t>практические</a:t>
            </a:r>
            <a:r>
              <a:rPr sz="1400" spc="-15" dirty="0">
                <a:latin typeface="Microsoft Sans Serif"/>
                <a:cs typeface="Microsoft Sans Serif"/>
              </a:rPr>
              <a:t> задания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8064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организаторы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АНО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«Центр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непрерывного развития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личности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человеческого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потенциала»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2870" y="1210817"/>
            <a:ext cx="269875" cy="1584960"/>
          </a:xfrm>
          <a:custGeom>
            <a:avLst/>
            <a:gdLst/>
            <a:ahLst/>
            <a:cxnLst/>
            <a:rect l="l" t="t" r="r" b="b"/>
            <a:pathLst>
              <a:path w="269875" h="1584960">
                <a:moveTo>
                  <a:pt x="269747" y="1584960"/>
                </a:moveTo>
                <a:lnTo>
                  <a:pt x="227094" y="1577932"/>
                </a:lnTo>
                <a:lnTo>
                  <a:pt x="190067" y="1558365"/>
                </a:lnTo>
                <a:lnTo>
                  <a:pt x="160879" y="1528532"/>
                </a:lnTo>
                <a:lnTo>
                  <a:pt x="141744" y="1490707"/>
                </a:lnTo>
                <a:lnTo>
                  <a:pt x="134874" y="1447165"/>
                </a:lnTo>
                <a:lnTo>
                  <a:pt x="134874" y="930275"/>
                </a:lnTo>
                <a:lnTo>
                  <a:pt x="128003" y="886732"/>
                </a:lnTo>
                <a:lnTo>
                  <a:pt x="108868" y="848907"/>
                </a:lnTo>
                <a:lnTo>
                  <a:pt x="79680" y="819074"/>
                </a:lnTo>
                <a:lnTo>
                  <a:pt x="42653" y="799507"/>
                </a:lnTo>
                <a:lnTo>
                  <a:pt x="0" y="792480"/>
                </a:lnTo>
                <a:lnTo>
                  <a:pt x="42653" y="785452"/>
                </a:lnTo>
                <a:lnTo>
                  <a:pt x="79680" y="765885"/>
                </a:lnTo>
                <a:lnTo>
                  <a:pt x="108868" y="736052"/>
                </a:lnTo>
                <a:lnTo>
                  <a:pt x="128003" y="698227"/>
                </a:lnTo>
                <a:lnTo>
                  <a:pt x="134874" y="654685"/>
                </a:lnTo>
                <a:lnTo>
                  <a:pt x="134874" y="137795"/>
                </a:lnTo>
                <a:lnTo>
                  <a:pt x="141744" y="94252"/>
                </a:lnTo>
                <a:lnTo>
                  <a:pt x="160879" y="56427"/>
                </a:lnTo>
                <a:lnTo>
                  <a:pt x="190067" y="26594"/>
                </a:lnTo>
                <a:lnTo>
                  <a:pt x="227094" y="7027"/>
                </a:lnTo>
                <a:lnTo>
                  <a:pt x="269747" y="0"/>
                </a:lnTo>
              </a:path>
            </a:pathLst>
          </a:custGeom>
          <a:ln w="38100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776" y="3501390"/>
            <a:ext cx="3187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77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spc="-5" dirty="0">
                <a:latin typeface="Arial"/>
                <a:cs typeface="Arial"/>
              </a:rPr>
              <a:t>ерос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5" dirty="0">
                <a:latin typeface="Arial"/>
                <a:cs typeface="Arial"/>
              </a:rPr>
              <a:t>йск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й  </a:t>
            </a:r>
            <a:r>
              <a:rPr sz="1800" b="1" spc="-5" dirty="0">
                <a:latin typeface="Arial"/>
                <a:cs typeface="Arial"/>
              </a:rPr>
              <a:t>профориентационный урок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7585" y="3117850"/>
            <a:ext cx="670750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продолжительность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Урока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40-60</a:t>
            </a:r>
            <a:r>
              <a:rPr sz="1400" spc="-15" dirty="0">
                <a:latin typeface="Microsoft Sans Serif"/>
                <a:cs typeface="Microsoft Sans Serif"/>
              </a:rPr>
              <a:t> минут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каждый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Урок</a:t>
            </a:r>
            <a:r>
              <a:rPr sz="1400" spc="-5" dirty="0">
                <a:latin typeface="Microsoft Sans Serif"/>
                <a:cs typeface="Microsoft Sans Serif"/>
              </a:rPr>
              <a:t> встроены</a:t>
            </a:r>
            <a:r>
              <a:rPr sz="1400" spc="-10" dirty="0">
                <a:latin typeface="Microsoft Sans Serif"/>
                <a:cs typeface="Microsoft Sans Serif"/>
              </a:rPr>
              <a:t> интерактивные </a:t>
            </a:r>
            <a:r>
              <a:rPr sz="1400" spc="-5" dirty="0">
                <a:latin typeface="Microsoft Sans Serif"/>
                <a:cs typeface="Microsoft Sans Serif"/>
              </a:rPr>
              <a:t>элементы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контент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ИММ</a:t>
            </a:r>
            <a:r>
              <a:rPr sz="1400" dirty="0">
                <a:latin typeface="Microsoft Sans Serif"/>
                <a:cs typeface="Microsoft Sans Serif"/>
              </a:rPr>
              <a:t> для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проведения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Урока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формирует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Оператор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проекта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проводят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педагоги-навигаторы, </a:t>
            </a:r>
            <a:r>
              <a:rPr sz="1400" spc="-5" dirty="0">
                <a:latin typeface="Microsoft Sans Serif"/>
                <a:cs typeface="Microsoft Sans Serif"/>
              </a:rPr>
              <a:t>прошедшие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обучение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организаторы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АНО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«Центр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непрерывного развития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личности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человеческого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потенциала»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12870" y="2996945"/>
            <a:ext cx="269875" cy="1586865"/>
          </a:xfrm>
          <a:custGeom>
            <a:avLst/>
            <a:gdLst/>
            <a:ahLst/>
            <a:cxnLst/>
            <a:rect l="l" t="t" r="r" b="b"/>
            <a:pathLst>
              <a:path w="269875" h="1586864">
                <a:moveTo>
                  <a:pt x="269747" y="1586483"/>
                </a:moveTo>
                <a:lnTo>
                  <a:pt x="217223" y="1576875"/>
                </a:lnTo>
                <a:lnTo>
                  <a:pt x="174355" y="1550670"/>
                </a:lnTo>
                <a:lnTo>
                  <a:pt x="145464" y="1511796"/>
                </a:lnTo>
                <a:lnTo>
                  <a:pt x="134874" y="1464183"/>
                </a:lnTo>
                <a:lnTo>
                  <a:pt x="134874" y="915542"/>
                </a:lnTo>
                <a:lnTo>
                  <a:pt x="124283" y="867929"/>
                </a:lnTo>
                <a:lnTo>
                  <a:pt x="95392" y="829055"/>
                </a:lnTo>
                <a:lnTo>
                  <a:pt x="52524" y="802850"/>
                </a:lnTo>
                <a:lnTo>
                  <a:pt x="0" y="793241"/>
                </a:lnTo>
                <a:lnTo>
                  <a:pt x="52524" y="783633"/>
                </a:lnTo>
                <a:lnTo>
                  <a:pt x="95392" y="757427"/>
                </a:lnTo>
                <a:lnTo>
                  <a:pt x="124283" y="718554"/>
                </a:lnTo>
                <a:lnTo>
                  <a:pt x="134874" y="670940"/>
                </a:lnTo>
                <a:lnTo>
                  <a:pt x="134874" y="122300"/>
                </a:lnTo>
                <a:lnTo>
                  <a:pt x="145464" y="74687"/>
                </a:lnTo>
                <a:lnTo>
                  <a:pt x="174355" y="35813"/>
                </a:lnTo>
                <a:lnTo>
                  <a:pt x="217223" y="9608"/>
                </a:lnTo>
                <a:lnTo>
                  <a:pt x="269747" y="0"/>
                </a:lnTo>
              </a:path>
            </a:pathLst>
          </a:custGeom>
          <a:ln w="38100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8589" y="5434685"/>
            <a:ext cx="237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Онлайн-диагностика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5510" y="5025390"/>
            <a:ext cx="70123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несколько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уровней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результаты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автоматически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формируются</a:t>
            </a:r>
            <a:r>
              <a:rPr sz="1400" dirty="0">
                <a:latin typeface="Microsoft Sans Serif"/>
                <a:cs typeface="Microsoft Sans Serif"/>
              </a:rPr>
              <a:t> 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личном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кабинете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ученика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результаты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носят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рекомендательный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обучающий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характер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материалы </a:t>
            </a:r>
            <a:r>
              <a:rPr sz="1400" spc="-10" dirty="0">
                <a:latin typeface="Microsoft Sans Serif"/>
                <a:cs typeface="Microsoft Sans Serif"/>
              </a:rPr>
              <a:t>разработаны Центром </a:t>
            </a:r>
            <a:r>
              <a:rPr sz="1400" spc="-5" dirty="0">
                <a:latin typeface="Microsoft Sans Serif"/>
                <a:cs typeface="Microsoft Sans Serif"/>
              </a:rPr>
              <a:t>тестирования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развития «Гуманитарные </a:t>
            </a:r>
            <a:r>
              <a:rPr sz="1400" spc="-5" dirty="0">
                <a:latin typeface="Microsoft Sans Serif"/>
                <a:cs typeface="Microsoft Sans Serif"/>
              </a:rPr>
              <a:t> технологии»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(создан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базе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факультета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психологии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МГУ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им.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М.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В.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Ломоносова)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12870" y="4784597"/>
            <a:ext cx="269875" cy="1584960"/>
          </a:xfrm>
          <a:custGeom>
            <a:avLst/>
            <a:gdLst/>
            <a:ahLst/>
            <a:cxnLst/>
            <a:rect l="l" t="t" r="r" b="b"/>
            <a:pathLst>
              <a:path w="269875" h="1584960">
                <a:moveTo>
                  <a:pt x="269747" y="1584959"/>
                </a:moveTo>
                <a:lnTo>
                  <a:pt x="227094" y="1578329"/>
                </a:lnTo>
                <a:lnTo>
                  <a:pt x="190067" y="1559865"/>
                </a:lnTo>
                <a:lnTo>
                  <a:pt x="160879" y="1531709"/>
                </a:lnTo>
                <a:lnTo>
                  <a:pt x="141744" y="1496002"/>
                </a:lnTo>
                <a:lnTo>
                  <a:pt x="134874" y="1454886"/>
                </a:lnTo>
                <a:lnTo>
                  <a:pt x="134874" y="922553"/>
                </a:lnTo>
                <a:lnTo>
                  <a:pt x="128003" y="881437"/>
                </a:lnTo>
                <a:lnTo>
                  <a:pt x="108868" y="845730"/>
                </a:lnTo>
                <a:lnTo>
                  <a:pt x="79680" y="817574"/>
                </a:lnTo>
                <a:lnTo>
                  <a:pt x="42653" y="799110"/>
                </a:lnTo>
                <a:lnTo>
                  <a:pt x="0" y="792479"/>
                </a:lnTo>
                <a:lnTo>
                  <a:pt x="42653" y="785843"/>
                </a:lnTo>
                <a:lnTo>
                  <a:pt x="79680" y="767368"/>
                </a:lnTo>
                <a:lnTo>
                  <a:pt x="108868" y="739207"/>
                </a:lnTo>
                <a:lnTo>
                  <a:pt x="128003" y="703510"/>
                </a:lnTo>
                <a:lnTo>
                  <a:pt x="134874" y="662432"/>
                </a:lnTo>
                <a:lnTo>
                  <a:pt x="134874" y="130047"/>
                </a:lnTo>
                <a:lnTo>
                  <a:pt x="141744" y="88969"/>
                </a:lnTo>
                <a:lnTo>
                  <a:pt x="160879" y="53272"/>
                </a:lnTo>
                <a:lnTo>
                  <a:pt x="190067" y="25111"/>
                </a:lnTo>
                <a:lnTo>
                  <a:pt x="227094" y="6636"/>
                </a:lnTo>
                <a:lnTo>
                  <a:pt x="269747" y="0"/>
                </a:lnTo>
              </a:path>
            </a:pathLst>
          </a:custGeom>
          <a:ln w="38100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383793"/>
            <a:ext cx="2490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ОЧНЫЙ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ЭТАП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2637" y="941069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2457831"/>
            <a:ext cx="2629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26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Мультиме</a:t>
            </a:r>
            <a:r>
              <a:rPr sz="1800" b="1" spc="-15" dirty="0">
                <a:latin typeface="Courier New"/>
                <a:cs typeface="Courier New"/>
              </a:rPr>
              <a:t>д</a:t>
            </a:r>
            <a:r>
              <a:rPr sz="1800" b="1" dirty="0">
                <a:latin typeface="Courier New"/>
                <a:cs typeface="Courier New"/>
              </a:rPr>
              <a:t>и</a:t>
            </a:r>
            <a:r>
              <a:rPr sz="1800" b="1" spc="-15" dirty="0">
                <a:latin typeface="Courier New"/>
                <a:cs typeface="Courier New"/>
              </a:rPr>
              <a:t>й</a:t>
            </a:r>
            <a:r>
              <a:rPr sz="1800" b="1" dirty="0">
                <a:latin typeface="Courier New"/>
                <a:cs typeface="Courier New"/>
              </a:rPr>
              <a:t>ные  </a:t>
            </a:r>
            <a:r>
              <a:rPr sz="1800" b="1" spc="-10" dirty="0">
                <a:latin typeface="Courier New"/>
                <a:cs typeface="Courier New"/>
              </a:rPr>
              <a:t>выставки-практикумы</a:t>
            </a:r>
            <a:endParaRPr sz="18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806" y="4260469"/>
            <a:ext cx="23526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785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urier New"/>
                <a:cs typeface="Courier New"/>
              </a:rPr>
              <a:t>Мероприя</a:t>
            </a:r>
            <a:r>
              <a:rPr sz="1800" b="1" spc="-15" dirty="0">
                <a:latin typeface="Courier New"/>
                <a:cs typeface="Courier New"/>
              </a:rPr>
              <a:t>т</a:t>
            </a:r>
            <a:r>
              <a:rPr sz="1800" b="1" spc="-5" dirty="0">
                <a:latin typeface="Courier New"/>
                <a:cs typeface="Courier New"/>
              </a:rPr>
              <a:t>ия  </a:t>
            </a:r>
            <a:r>
              <a:rPr sz="1800" b="1" spc="-10" dirty="0">
                <a:latin typeface="Courier New"/>
                <a:cs typeface="Courier New"/>
              </a:rPr>
              <a:t>профессионального</a:t>
            </a:r>
            <a:endParaRPr sz="1800" dirty="0">
              <a:latin typeface="Courier New"/>
              <a:cs typeface="Courier New"/>
            </a:endParaRPr>
          </a:p>
          <a:p>
            <a:pPr marR="6350" algn="r">
              <a:lnSpc>
                <a:spcPct val="100000"/>
              </a:lnSpc>
            </a:pPr>
            <a:r>
              <a:rPr sz="1800" b="1" spc="-5" dirty="0">
                <a:latin typeface="Courier New"/>
                <a:cs typeface="Courier New"/>
              </a:rPr>
              <a:t>выбора</a:t>
            </a:r>
            <a:endParaRPr sz="18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8457" y="1981200"/>
            <a:ext cx="790384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экспозиция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latin typeface="Microsoft Sans Serif"/>
                <a:cs typeface="Microsoft Sans Serif"/>
              </a:rPr>
              <a:t>базе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latin typeface="Microsoft Sans Serif"/>
                <a:cs typeface="Microsoft Sans Serif"/>
              </a:rPr>
              <a:t>площад</a:t>
            </a:r>
            <a:r>
              <a:rPr lang="ru-RU" sz="1400" spc="-15" dirty="0">
                <a:latin typeface="Microsoft Sans Serif"/>
                <a:cs typeface="Microsoft Sans Serif"/>
              </a:rPr>
              <a:t>ки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Историческ</a:t>
            </a:r>
            <a:r>
              <a:rPr lang="ru-RU" sz="1400" spc="-10" dirty="0">
                <a:latin typeface="Microsoft Sans Serif"/>
                <a:cs typeface="Microsoft Sans Serif"/>
              </a:rPr>
              <a:t>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 err="1">
                <a:latin typeface="Microsoft Sans Serif"/>
                <a:cs typeface="Microsoft Sans Serif"/>
              </a:rPr>
              <a:t>парк</a:t>
            </a:r>
            <a:r>
              <a:rPr lang="ru-RU" sz="1400" spc="-20" dirty="0">
                <a:latin typeface="Microsoft Sans Serif"/>
                <a:cs typeface="Microsoft Sans Serif"/>
              </a:rPr>
              <a:t>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«Россия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моя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история»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программа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Выставки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должна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составлять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dirty="0">
                <a:latin typeface="Microsoft Sans Serif"/>
                <a:cs typeface="Microsoft Sans Serif"/>
              </a:rPr>
              <a:t> более 3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ак.часов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групповой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формат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участия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обучающихся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(25-30</a:t>
            </a:r>
            <a:r>
              <a:rPr sz="1400" spc="-15" dirty="0">
                <a:latin typeface="Microsoft Sans Serif"/>
                <a:cs typeface="Microsoft Sans Serif"/>
              </a:rPr>
              <a:t> человек)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ru-RU" sz="1400" spc="-5" dirty="0">
                <a:latin typeface="Microsoft Sans Serif"/>
                <a:cs typeface="Microsoft Sans Serif"/>
              </a:rPr>
              <a:t>На базе парка будет также проводиться 3 профпробы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8457" y="4167758"/>
            <a:ext cx="763905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1783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реализуется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базе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образовательных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организаций</a:t>
            </a:r>
            <a:r>
              <a:rPr sz="1400" spc="-15" dirty="0">
                <a:latin typeface="Microsoft Sans Serif"/>
                <a:cs typeface="Microsoft Sans Serif"/>
              </a:rPr>
              <a:t> (вузов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ссузов)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организаций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дополнительного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образования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детей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возможна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организация </a:t>
            </a:r>
            <a:r>
              <a:rPr sz="1400" spc="-10" dirty="0">
                <a:latin typeface="Microsoft Sans Serif"/>
                <a:cs typeface="Microsoft Sans Serif"/>
              </a:rPr>
              <a:t>выездной </a:t>
            </a:r>
            <a:r>
              <a:rPr sz="1400" spc="-15" dirty="0">
                <a:latin typeface="Microsoft Sans Serif"/>
                <a:cs typeface="Microsoft Sans Serif"/>
              </a:rPr>
              <a:t>площадки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37782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Программа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формируется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учётом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опыта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проекта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«Билет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будущее»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Краснодарском крае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2019-2020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726" y="1752600"/>
            <a:ext cx="347980" cy="1420487"/>
          </a:xfrm>
          <a:custGeom>
            <a:avLst/>
            <a:gdLst/>
            <a:ahLst/>
            <a:cxnLst/>
            <a:rect l="l" t="t" r="r" b="b"/>
            <a:pathLst>
              <a:path w="347979" h="2042160">
                <a:moveTo>
                  <a:pt x="347472" y="2042160"/>
                </a:moveTo>
                <a:lnTo>
                  <a:pt x="301265" y="2036363"/>
                </a:lnTo>
                <a:lnTo>
                  <a:pt x="259757" y="2020005"/>
                </a:lnTo>
                <a:lnTo>
                  <a:pt x="224599" y="1994630"/>
                </a:lnTo>
                <a:lnTo>
                  <a:pt x="197442" y="1961783"/>
                </a:lnTo>
                <a:lnTo>
                  <a:pt x="179937" y="1923009"/>
                </a:lnTo>
                <a:lnTo>
                  <a:pt x="173736" y="1879854"/>
                </a:lnTo>
                <a:lnTo>
                  <a:pt x="173736" y="1183386"/>
                </a:lnTo>
                <a:lnTo>
                  <a:pt x="167534" y="1140230"/>
                </a:lnTo>
                <a:lnTo>
                  <a:pt x="150029" y="1101456"/>
                </a:lnTo>
                <a:lnTo>
                  <a:pt x="122872" y="1068609"/>
                </a:lnTo>
                <a:lnTo>
                  <a:pt x="87714" y="1043234"/>
                </a:lnTo>
                <a:lnTo>
                  <a:pt x="46206" y="1026876"/>
                </a:lnTo>
                <a:lnTo>
                  <a:pt x="0" y="1021080"/>
                </a:lnTo>
                <a:lnTo>
                  <a:pt x="46206" y="1015283"/>
                </a:lnTo>
                <a:lnTo>
                  <a:pt x="87714" y="998925"/>
                </a:lnTo>
                <a:lnTo>
                  <a:pt x="122872" y="973550"/>
                </a:lnTo>
                <a:lnTo>
                  <a:pt x="150029" y="940703"/>
                </a:lnTo>
                <a:lnTo>
                  <a:pt x="167534" y="901929"/>
                </a:lnTo>
                <a:lnTo>
                  <a:pt x="173736" y="858774"/>
                </a:lnTo>
                <a:lnTo>
                  <a:pt x="173736" y="162306"/>
                </a:lnTo>
                <a:lnTo>
                  <a:pt x="179937" y="119150"/>
                </a:lnTo>
                <a:lnTo>
                  <a:pt x="197442" y="80376"/>
                </a:lnTo>
                <a:lnTo>
                  <a:pt x="224599" y="47529"/>
                </a:lnTo>
                <a:lnTo>
                  <a:pt x="259757" y="22154"/>
                </a:lnTo>
                <a:lnTo>
                  <a:pt x="301265" y="5796"/>
                </a:lnTo>
                <a:lnTo>
                  <a:pt x="347472" y="0"/>
                </a:lnTo>
              </a:path>
            </a:pathLst>
          </a:custGeom>
          <a:ln w="38100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8726" y="3992880"/>
            <a:ext cx="347980" cy="1420495"/>
          </a:xfrm>
          <a:custGeom>
            <a:avLst/>
            <a:gdLst/>
            <a:ahLst/>
            <a:cxnLst/>
            <a:rect l="l" t="t" r="r" b="b"/>
            <a:pathLst>
              <a:path w="347979" h="1420495">
                <a:moveTo>
                  <a:pt x="347472" y="1420367"/>
                </a:moveTo>
                <a:lnTo>
                  <a:pt x="301265" y="1414572"/>
                </a:lnTo>
                <a:lnTo>
                  <a:pt x="259757" y="1398214"/>
                </a:lnTo>
                <a:lnTo>
                  <a:pt x="224599" y="1372843"/>
                </a:lnTo>
                <a:lnTo>
                  <a:pt x="197442" y="1340002"/>
                </a:lnTo>
                <a:lnTo>
                  <a:pt x="179937" y="1301239"/>
                </a:lnTo>
                <a:lnTo>
                  <a:pt x="173736" y="1258100"/>
                </a:lnTo>
                <a:lnTo>
                  <a:pt x="173736" y="872489"/>
                </a:lnTo>
                <a:lnTo>
                  <a:pt x="167534" y="829334"/>
                </a:lnTo>
                <a:lnTo>
                  <a:pt x="150029" y="790560"/>
                </a:lnTo>
                <a:lnTo>
                  <a:pt x="122872" y="757713"/>
                </a:lnTo>
                <a:lnTo>
                  <a:pt x="87714" y="732338"/>
                </a:lnTo>
                <a:lnTo>
                  <a:pt x="46206" y="715980"/>
                </a:lnTo>
                <a:lnTo>
                  <a:pt x="0" y="710183"/>
                </a:lnTo>
                <a:lnTo>
                  <a:pt x="46206" y="704387"/>
                </a:lnTo>
                <a:lnTo>
                  <a:pt x="87714" y="688029"/>
                </a:lnTo>
                <a:lnTo>
                  <a:pt x="122872" y="662654"/>
                </a:lnTo>
                <a:lnTo>
                  <a:pt x="150029" y="629807"/>
                </a:lnTo>
                <a:lnTo>
                  <a:pt x="167534" y="591033"/>
                </a:lnTo>
                <a:lnTo>
                  <a:pt x="173736" y="547877"/>
                </a:lnTo>
                <a:lnTo>
                  <a:pt x="173736" y="162306"/>
                </a:lnTo>
                <a:lnTo>
                  <a:pt x="179937" y="119150"/>
                </a:lnTo>
                <a:lnTo>
                  <a:pt x="197442" y="80376"/>
                </a:lnTo>
                <a:lnTo>
                  <a:pt x="224599" y="47529"/>
                </a:lnTo>
                <a:lnTo>
                  <a:pt x="259757" y="22154"/>
                </a:lnTo>
                <a:lnTo>
                  <a:pt x="301265" y="5796"/>
                </a:lnTo>
                <a:lnTo>
                  <a:pt x="347472" y="0"/>
                </a:lnTo>
              </a:path>
            </a:pathLst>
          </a:custGeom>
          <a:ln w="38100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361949"/>
            <a:ext cx="9710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ТЕМАТИЧЕСКИЕ</a:t>
            </a:r>
            <a:r>
              <a:rPr sz="2800" spc="4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НАПРАВЛЕНИЯ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ОБРАЗОВАТЕЛЬНОЙ </a:t>
            </a:r>
            <a:r>
              <a:rPr sz="2800" spc="-76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ПРОФОРИЕНТАЦИОННОЙ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ПРОГРАММЫ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2021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32637" y="1293113"/>
            <a:ext cx="11660505" cy="0"/>
          </a:xfrm>
          <a:custGeom>
            <a:avLst/>
            <a:gdLst/>
            <a:ahLst/>
            <a:cxnLst/>
            <a:rect l="l" t="t" r="r" b="b"/>
            <a:pathLst>
              <a:path w="11660505">
                <a:moveTo>
                  <a:pt x="0" y="0"/>
                </a:moveTo>
                <a:lnTo>
                  <a:pt x="11660123" y="0"/>
                </a:lnTo>
              </a:path>
            </a:pathLst>
          </a:custGeom>
          <a:ln w="25908">
            <a:solidFill>
              <a:srgbClr val="0FA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76" y="1552955"/>
            <a:ext cx="4361688" cy="50810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37784" y="1671320"/>
            <a:ext cx="6798945" cy="4838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i="1" spc="-5" dirty="0">
                <a:latin typeface="Arial"/>
                <a:cs typeface="Arial"/>
              </a:rPr>
              <a:t>Подотрасли: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Медицина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телемедицина. Фарма. Биотехнологии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(биоинженерия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генетика,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исследования,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технологии).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Экология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12700" marR="66040">
              <a:lnSpc>
                <a:spcPct val="80000"/>
              </a:lnSpc>
            </a:pPr>
            <a:r>
              <a:rPr sz="1200" i="1" spc="-5" dirty="0">
                <a:latin typeface="Arial"/>
                <a:cs typeface="Arial"/>
              </a:rPr>
              <a:t>Подотрасли: Строительство, архитектура, благоустройство. Транспорт, Транспортная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инфраструктура.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Энергетика.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Еда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пищевые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технологии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(включает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агропром)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1548765">
              <a:lnSpc>
                <a:spcPct val="80000"/>
              </a:lnSpc>
              <a:spcBef>
                <a:spcPts val="1140"/>
              </a:spcBef>
            </a:pPr>
            <a:r>
              <a:rPr sz="1200" i="1" spc="-5" dirty="0">
                <a:latin typeface="Arial"/>
                <a:cs typeface="Arial"/>
              </a:rPr>
              <a:t>Подотрасли: Кибер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(информационная)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безопасность.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МЧС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пожарные.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Полиция,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охрана.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ВС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ВПК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marL="12700" marR="1655445">
              <a:lnSpc>
                <a:spcPct val="80000"/>
              </a:lnSpc>
            </a:pPr>
            <a:r>
              <a:rPr sz="1200" i="1" spc="-5" dirty="0">
                <a:latin typeface="Arial"/>
                <a:cs typeface="Arial"/>
              </a:rPr>
              <a:t>Подотрасли: Фундаментальная наука. Сфера образования. Телеком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ИТ.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ИИ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Робототехника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830"/>
              </a:spcBef>
            </a:pPr>
            <a:r>
              <a:rPr sz="1200" i="1" spc="-5" dirty="0">
                <a:latin typeface="Arial"/>
                <a:cs typeface="Arial"/>
              </a:rPr>
              <a:t>Подотрасли: Искусство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(изобразительное,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артистическое,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литература,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200" i="1" dirty="0">
                <a:latin typeface="Arial"/>
                <a:cs typeface="Arial"/>
              </a:rPr>
              <a:t>музыка). </a:t>
            </a:r>
            <a:r>
              <a:rPr sz="1200" i="1" spc="-5" dirty="0">
                <a:latin typeface="Arial"/>
                <a:cs typeface="Arial"/>
              </a:rPr>
              <a:t>Дизайн,</a:t>
            </a:r>
            <a:r>
              <a:rPr sz="1200" i="1" dirty="0">
                <a:latin typeface="Arial"/>
                <a:cs typeface="Arial"/>
              </a:rPr>
              <a:t> мода.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Медиа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(СМИ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блогосфера).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Индустрия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развлечений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62230">
              <a:lnSpc>
                <a:spcPts val="1150"/>
              </a:lnSpc>
              <a:spcBef>
                <a:spcPts val="1155"/>
              </a:spcBef>
            </a:pPr>
            <a:r>
              <a:rPr sz="1200" i="1" spc="-5" dirty="0">
                <a:latin typeface="Arial"/>
                <a:cs typeface="Arial"/>
              </a:rPr>
              <a:t>Подотрасли: Сервис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торговля. Туризм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5" dirty="0">
                <a:latin typeface="Arial"/>
                <a:cs typeface="Arial"/>
              </a:rPr>
              <a:t>индустрия гостеприимства. Социальная </a:t>
            </a:r>
            <a:r>
              <a:rPr sz="1200" i="1" dirty="0">
                <a:latin typeface="Arial"/>
                <a:cs typeface="Arial"/>
              </a:rPr>
              <a:t>сфера.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Волонтерство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12700" marR="899794">
              <a:lnSpc>
                <a:spcPts val="1150"/>
              </a:lnSpc>
              <a:spcBef>
                <a:spcPts val="5"/>
              </a:spcBef>
            </a:pPr>
            <a:r>
              <a:rPr sz="1200" i="1" spc="-5" dirty="0">
                <a:latin typeface="Arial"/>
                <a:cs typeface="Arial"/>
              </a:rPr>
              <a:t>Подотрасли: Финансы, экономика, банки. Юриспруденция </a:t>
            </a:r>
            <a:r>
              <a:rPr sz="1200" i="1" dirty="0">
                <a:latin typeface="Arial"/>
                <a:cs typeface="Arial"/>
              </a:rPr>
              <a:t>и право. </a:t>
            </a:r>
            <a:r>
              <a:rPr sz="1200" i="1" spc="-5" dirty="0">
                <a:latin typeface="Arial"/>
                <a:cs typeface="Arial"/>
              </a:rPr>
              <a:t>Госслужащие.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Предпринимательство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marL="12700" marR="721360">
              <a:lnSpc>
                <a:spcPct val="80000"/>
              </a:lnSpc>
            </a:pPr>
            <a:r>
              <a:rPr sz="1200" i="1" spc="-5" dirty="0">
                <a:latin typeface="Arial"/>
                <a:cs typeface="Arial"/>
              </a:rPr>
              <a:t>Подотрасли: Тяжелая промышленность. Легкая промышленность.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Машиностроение (авиастроение, автомобилестроение, судостроение). Добыча </a:t>
            </a:r>
            <a:r>
              <a:rPr sz="1200" i="1" dirty="0">
                <a:latin typeface="Arial"/>
                <a:cs typeface="Arial"/>
              </a:rPr>
              <a:t>и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переработка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1120</Words>
  <Application>Microsoft Office PowerPoint</Application>
  <PresentationFormat>Широкоэкранный</PresentationFormat>
  <Paragraphs>255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Microsoft Sans Serif</vt:lpstr>
      <vt:lpstr>Segoe UI</vt:lpstr>
      <vt:lpstr>Times New Roman</vt:lpstr>
      <vt:lpstr>Office Theme</vt:lpstr>
      <vt:lpstr>Проект «Билет в будущее»</vt:lpstr>
      <vt:lpstr>ЦЕЛИ И ЗАДАЧИ ПРОЕКТА «БИЛЕТ В БУДУЩЕЕ»</vt:lpstr>
      <vt:lpstr>УЧАСТНИКИ ПРОЕКТА</vt:lpstr>
      <vt:lpstr>Информация  о численности обучающихся Абинского района для участия в федеральном проекте  «Билет в будущее»</vt:lpstr>
      <vt:lpstr>ХОД ПРОЕКТА В 2021 ГОДУ</vt:lpstr>
      <vt:lpstr>ЭТАПЫ РЕАЛИЗАЦИИ ПРОЕКТА</vt:lpstr>
      <vt:lpstr>ДИСТАНЦИОННЫЙ ЭТАП</vt:lpstr>
      <vt:lpstr>ОЧНЫЙ ЭТАП</vt:lpstr>
      <vt:lpstr>ТЕМАТИЧЕСКИЕ НАПРАВЛЕНИЯ ОБРАЗОВАТЕЛЬНОЙ  ПРОФОРИЕНТАЦИОННОЙ ПРОГРАММЫ 2021</vt:lpstr>
      <vt:lpstr>СХЕМА ОБРАЗОВАТЕЛЬНОЙ ПРОГРАММЫ ВЫСТАВКИ:</vt:lpstr>
      <vt:lpstr>Презентация PowerPoint</vt:lpstr>
      <vt:lpstr>Презентация PowerPoint</vt:lpstr>
      <vt:lpstr>О ПРОГРАММЕ</vt:lpstr>
      <vt:lpstr>ПРОЦЕСС ОБУЧЕНИЯ</vt:lpstr>
      <vt:lpstr>РЕКОМЕНДАЦИИ К УЧАСТНИКАМ ПРОГРАММЫ</vt:lpstr>
      <vt:lpstr>ВЗАИМОДЕЙСТВИЕ С РЕГИОНАЛЬНЫМ ОПЕРАТОРОМ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Зиборова Л. А.</dc:creator>
  <cp:lastModifiedBy>User</cp:lastModifiedBy>
  <cp:revision>15</cp:revision>
  <cp:lastPrinted>2021-09-08T08:43:46Z</cp:lastPrinted>
  <dcterms:created xsi:type="dcterms:W3CDTF">2021-08-17T15:32:52Z</dcterms:created>
  <dcterms:modified xsi:type="dcterms:W3CDTF">2021-09-10T13:03:39Z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2021-08-17T00:00:00Z</vt:filetime>
  </property>
</Properties>
</file>